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10287000" cy="18288000"/>
  <p:embeddedFontLst>
    <p:embeddedFont>
      <p:font typeface="함초롬돋움" panose="02030504000101010101" pitchFamily="18" charset="-127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orient="horz" pos="6692">
          <p15:clr>
            <a:srgbClr val="A4A3A4"/>
          </p15:clr>
        </p15:guide>
        <p15:guide id="3" orient="horz" pos="-1301">
          <p15:clr>
            <a:srgbClr val="A4A3A4"/>
          </p15:clr>
        </p15:guide>
        <p15:guide id="4" orient="horz" pos="-1265">
          <p15:clr>
            <a:srgbClr val="A4A3A4"/>
          </p15:clr>
        </p15:guide>
        <p15:guide id="5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6"/>
    <p:restoredTop sz="65505" autoAdjust="0"/>
  </p:normalViewPr>
  <p:slideViewPr>
    <p:cSldViewPr>
      <p:cViewPr varScale="1">
        <p:scale>
          <a:sx n="48" d="100"/>
          <a:sy n="48" d="100"/>
        </p:scale>
        <p:origin x="1722" y="60"/>
      </p:cViewPr>
      <p:guideLst>
        <p:guide orient="horz" pos="2158"/>
        <p:guide orient="horz" pos="6692"/>
        <p:guide orient="horz" pos="-1301"/>
        <p:guide orient="horz" pos="-1265"/>
        <p:guide pos="2878"/>
      </p:guideLst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5" d="100"/>
        <a:sy n="65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06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# </a:t>
            </a:r>
            <a:r>
              <a:rPr lang="ko-KR" altLang="en-US" dirty="0" err="1"/>
              <a:t>Chroma</a:t>
            </a:r>
            <a:r>
              <a:rPr lang="ko-KR" altLang="en-US" dirty="0"/>
              <a:t> </a:t>
            </a:r>
            <a:r>
              <a:rPr lang="ko-KR" altLang="en-US" dirty="0" err="1"/>
              <a:t>Frequencies</a:t>
            </a: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# </a:t>
            </a:r>
            <a:r>
              <a:rPr lang="ko-KR" altLang="en-US" dirty="0" err="1"/>
              <a:t>크로마</a:t>
            </a:r>
            <a:r>
              <a:rPr lang="ko-KR" altLang="en-US" dirty="0"/>
              <a:t> 특징은 음악의 흥미롭고 강렬한 표현이다</a:t>
            </a:r>
          </a:p>
          <a:p>
            <a:pPr>
              <a:defRPr lang="ko-KR" altLang="en-US"/>
            </a:pPr>
            <a:r>
              <a:rPr lang="ko-KR" altLang="en-US" dirty="0"/>
              <a:t># </a:t>
            </a:r>
            <a:r>
              <a:rPr lang="ko-KR" altLang="en-US" dirty="0" err="1"/>
              <a:t>크로마는</a:t>
            </a:r>
            <a:r>
              <a:rPr lang="ko-KR" altLang="en-US" dirty="0"/>
              <a:t> 인간 청각이 옥타브 차이가 나는 주파수를 가진 두 음을 </a:t>
            </a:r>
            <a:r>
              <a:rPr lang="ko-KR" altLang="en-US" dirty="0" err="1"/>
              <a:t>유사음으로</a:t>
            </a:r>
            <a:r>
              <a:rPr lang="ko-KR" altLang="en-US" dirty="0"/>
              <a:t> 인지한다는 </a:t>
            </a:r>
            <a:r>
              <a:rPr lang="ko-KR" altLang="en-US" dirty="0" err="1"/>
              <a:t>음악이론에</a:t>
            </a:r>
            <a:r>
              <a:rPr lang="ko-KR" altLang="en-US" dirty="0"/>
              <a:t> 기반한다</a:t>
            </a:r>
          </a:p>
          <a:p>
            <a:pPr>
              <a:defRPr lang="ko-KR" altLang="en-US"/>
            </a:pPr>
            <a:r>
              <a:rPr lang="ko-KR" altLang="en-US" dirty="0"/>
              <a:t># 모든 스펙트럼을 12개의 </a:t>
            </a:r>
            <a:r>
              <a:rPr lang="ko-KR" altLang="en-US" dirty="0" err="1"/>
              <a:t>Bin으로</a:t>
            </a:r>
            <a:r>
              <a:rPr lang="ko-KR" altLang="en-US" dirty="0"/>
              <a:t> 표현한다</a:t>
            </a:r>
          </a:p>
          <a:p>
            <a:pPr>
              <a:defRPr lang="ko-KR" altLang="en-US"/>
            </a:pPr>
            <a:r>
              <a:rPr lang="ko-KR" altLang="en-US" dirty="0"/>
              <a:t># 12개의 </a:t>
            </a:r>
            <a:r>
              <a:rPr lang="ko-KR" altLang="en-US" dirty="0" err="1"/>
              <a:t>Bin은</a:t>
            </a:r>
            <a:r>
              <a:rPr lang="ko-KR" altLang="en-US" dirty="0"/>
              <a:t> 옥타브에서 12개의 각기 다른 반음(</a:t>
            </a:r>
            <a:r>
              <a:rPr lang="ko-KR" altLang="en-US" dirty="0" err="1"/>
              <a:t>Semitones</a:t>
            </a:r>
            <a:r>
              <a:rPr lang="ko-KR" altLang="en-US" dirty="0"/>
              <a:t>=</a:t>
            </a:r>
            <a:r>
              <a:rPr lang="ko-KR" altLang="en-US" dirty="0" err="1"/>
              <a:t>Chroma</a:t>
            </a:r>
            <a:r>
              <a:rPr lang="ko-KR" altLang="en-US" dirty="0"/>
              <a:t>)을 의미한다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# </a:t>
            </a:r>
            <a:r>
              <a:rPr lang="ko-KR" altLang="en-US" dirty="0" err="1"/>
              <a:t>Mel-Frequency</a:t>
            </a:r>
            <a:r>
              <a:rPr lang="ko-KR" altLang="en-US" dirty="0"/>
              <a:t> </a:t>
            </a:r>
            <a:r>
              <a:rPr lang="ko-KR" altLang="en-US" dirty="0" err="1"/>
              <a:t>Cepstral</a:t>
            </a:r>
            <a:r>
              <a:rPr lang="ko-KR" altLang="en-US" dirty="0"/>
              <a:t> </a:t>
            </a:r>
            <a:r>
              <a:rPr lang="ko-KR" altLang="en-US" dirty="0" err="1"/>
              <a:t>Coefflcients</a:t>
            </a:r>
            <a:r>
              <a:rPr lang="ko-KR" altLang="en-US" dirty="0"/>
              <a:t>(</a:t>
            </a:r>
            <a:r>
              <a:rPr lang="ko-KR" altLang="en-US" dirty="0" err="1"/>
              <a:t>MFCCs</a:t>
            </a:r>
            <a:r>
              <a:rPr lang="ko-KR" altLang="en-US" dirty="0" smtClean="0"/>
              <a:t>)</a:t>
            </a: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# 특징들의 작은 집합(약 10~ 20)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스펙트럴</a:t>
            </a:r>
            <a:r>
              <a:rPr lang="ko-KR" altLang="en-US" dirty="0"/>
              <a:t> </a:t>
            </a:r>
            <a:r>
              <a:rPr lang="ko-KR" altLang="en-US" dirty="0" err="1"/>
              <a:t>포곡선의</a:t>
            </a:r>
            <a:r>
              <a:rPr lang="ko-KR" altLang="en-US" dirty="0"/>
              <a:t> 전체적인 모양을 축약하여 보여준다</a:t>
            </a:r>
          </a:p>
          <a:p>
            <a:pPr>
              <a:defRPr lang="ko-KR" altLang="en-US"/>
            </a:pPr>
            <a:r>
              <a:rPr lang="ko-KR" altLang="en-US" dirty="0"/>
              <a:t># 사람의 청각 구조를 반영하여 음성 정보 추출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1. 오디오 신호를 잘게 자름 </a:t>
            </a:r>
          </a:p>
          <a:p>
            <a:pPr>
              <a:defRPr lang="ko-KR" altLang="en-US"/>
            </a:pPr>
            <a:r>
              <a:rPr lang="ko-KR" altLang="en-US" dirty="0"/>
              <a:t>2. 이 잘게 자른 신호에 </a:t>
            </a:r>
            <a:r>
              <a:rPr lang="ko-KR" altLang="en-US" dirty="0" err="1"/>
              <a:t>푸리에</a:t>
            </a:r>
            <a:r>
              <a:rPr lang="ko-KR" altLang="en-US" dirty="0"/>
              <a:t> 변환을 사용하여 나온 결과가 스펙트럼</a:t>
            </a:r>
          </a:p>
          <a:p>
            <a:pPr>
              <a:defRPr lang="ko-KR" altLang="en-US"/>
            </a:pPr>
            <a:r>
              <a:rPr lang="ko-KR" altLang="en-US" dirty="0"/>
              <a:t>3. 이 스펙트럼에 </a:t>
            </a:r>
            <a:r>
              <a:rPr lang="ko-KR" altLang="en-US" dirty="0" err="1"/>
              <a:t>filter</a:t>
            </a:r>
            <a:r>
              <a:rPr lang="ko-KR" altLang="en-US" dirty="0"/>
              <a:t> </a:t>
            </a:r>
            <a:r>
              <a:rPr lang="ko-KR" altLang="en-US" dirty="0" err="1"/>
              <a:t>bank를</a:t>
            </a:r>
            <a:r>
              <a:rPr lang="ko-KR" altLang="en-US" dirty="0"/>
              <a:t> 사용하여 </a:t>
            </a:r>
            <a:r>
              <a:rPr lang="ko-KR" altLang="en-US" dirty="0" err="1"/>
              <a:t>mel</a:t>
            </a:r>
            <a:r>
              <a:rPr lang="ko-KR" altLang="en-US" dirty="0"/>
              <a:t> </a:t>
            </a:r>
            <a:r>
              <a:rPr lang="ko-KR" altLang="en-US" dirty="0" err="1"/>
              <a:t>spectrum을</a:t>
            </a:r>
            <a:r>
              <a:rPr lang="ko-KR" altLang="en-US" dirty="0"/>
              <a:t> 구함</a:t>
            </a:r>
          </a:p>
          <a:p>
            <a:pPr>
              <a:defRPr lang="ko-KR" altLang="en-US"/>
            </a:pPr>
            <a:r>
              <a:rPr lang="ko-KR" altLang="en-US" dirty="0"/>
              <a:t>4. 구한 </a:t>
            </a:r>
            <a:r>
              <a:rPr lang="ko-KR" altLang="en-US" dirty="0" err="1"/>
              <a:t>mel</a:t>
            </a:r>
            <a:r>
              <a:rPr lang="ko-KR" altLang="en-US" dirty="0"/>
              <a:t> </a:t>
            </a:r>
            <a:r>
              <a:rPr lang="ko-KR" altLang="en-US" dirty="0" err="1"/>
              <a:t>spectrum에서</a:t>
            </a:r>
            <a:r>
              <a:rPr lang="ko-KR" altLang="en-US" dirty="0"/>
              <a:t> 특징을 추출하는 </a:t>
            </a:r>
            <a:r>
              <a:rPr lang="ko-KR" altLang="en-US" dirty="0" err="1"/>
              <a:t>cepstral을</a:t>
            </a:r>
            <a:r>
              <a:rPr lang="ko-KR" altLang="en-US" dirty="0"/>
              <a:t> 사용하여 </a:t>
            </a:r>
            <a:r>
              <a:rPr lang="ko-KR" altLang="en-US" dirty="0" err="1"/>
              <a:t>나온게</a:t>
            </a:r>
            <a:r>
              <a:rPr lang="ko-KR" altLang="en-US" dirty="0"/>
              <a:t> </a:t>
            </a:r>
            <a:r>
              <a:rPr lang="ko-KR" altLang="en-US" dirty="0" err="1"/>
              <a:t>mfcc</a:t>
            </a: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&lt; </a:t>
            </a:r>
            <a:r>
              <a:rPr lang="ko-KR" altLang="en-US" dirty="0" err="1"/>
              <a:t>푸리에</a:t>
            </a:r>
            <a:r>
              <a:rPr lang="ko-KR" altLang="en-US" dirty="0"/>
              <a:t> 변환 &gt; 신호를 주파수로 변환하는 알고리즘</a:t>
            </a:r>
          </a:p>
          <a:p>
            <a:pPr>
              <a:defRPr lang="ko-KR" altLang="en-US"/>
            </a:pPr>
            <a:r>
              <a:rPr lang="ko-KR" altLang="en-US" dirty="0"/>
              <a:t>&lt; Spectrum &gt; </a:t>
            </a:r>
            <a:r>
              <a:rPr lang="ko-KR" altLang="en-US" dirty="0" err="1"/>
              <a:t>푸리에</a:t>
            </a:r>
            <a:r>
              <a:rPr lang="ko-KR" altLang="en-US" dirty="0"/>
              <a:t> 변환을 사용하여 표현한 주파수</a:t>
            </a:r>
          </a:p>
          <a:p>
            <a:pPr>
              <a:defRPr lang="ko-KR" altLang="en-US"/>
            </a:pPr>
            <a:r>
              <a:rPr lang="ko-KR" altLang="en-US" dirty="0"/>
              <a:t>&lt; 필터 뱅크 &gt; 입력 신호를 여러 구성 요소로 분리하는 대역 통과 필터의 배열</a:t>
            </a:r>
          </a:p>
          <a:p>
            <a:pPr>
              <a:defRPr lang="ko-KR" altLang="en-US"/>
            </a:pPr>
            <a:r>
              <a:rPr lang="ko-KR" altLang="en-US" dirty="0"/>
              <a:t>&lt; </a:t>
            </a:r>
            <a:r>
              <a:rPr lang="ko-KR" altLang="en-US" dirty="0" err="1"/>
              <a:t>mel-scale</a:t>
            </a:r>
            <a:r>
              <a:rPr lang="ko-KR" altLang="en-US" dirty="0"/>
              <a:t>&gt; 사람의 </a:t>
            </a:r>
            <a:r>
              <a:rPr lang="ko-KR" altLang="en-US" dirty="0" err="1"/>
              <a:t>청각기관이</a:t>
            </a:r>
            <a:r>
              <a:rPr lang="ko-KR" altLang="en-US" dirty="0"/>
              <a:t> 고주파수보다 저주파수에서 더 </a:t>
            </a:r>
            <a:r>
              <a:rPr lang="ko-KR" altLang="en-US" dirty="0" err="1"/>
              <a:t>민감하다는걸</a:t>
            </a:r>
            <a:r>
              <a:rPr lang="ko-KR" altLang="en-US" dirty="0"/>
              <a:t> 이용하여 물리적인 주파수와 실제 사람이 인식한 주파수의 관계를 표현한 것</a:t>
            </a:r>
          </a:p>
          <a:p>
            <a:pPr>
              <a:defRPr lang="ko-KR" altLang="en-US"/>
            </a:pPr>
            <a:r>
              <a:rPr lang="ko-KR" altLang="en-US" dirty="0"/>
              <a:t>&lt; </a:t>
            </a:r>
            <a:r>
              <a:rPr lang="ko-KR" altLang="en-US" dirty="0" err="1"/>
              <a:t>mel-spectrum</a:t>
            </a:r>
            <a:r>
              <a:rPr lang="ko-KR" altLang="en-US" dirty="0"/>
              <a:t> &gt; </a:t>
            </a:r>
            <a:r>
              <a:rPr lang="ko-KR" altLang="en-US" dirty="0" err="1"/>
              <a:t>mel-scale를</a:t>
            </a:r>
            <a:r>
              <a:rPr lang="ko-KR" altLang="en-US" dirty="0"/>
              <a:t> 기반으로  필터 뱅크를  Spectrum 에 적용하여 나온 결과</a:t>
            </a:r>
          </a:p>
          <a:p>
            <a:pPr>
              <a:defRPr lang="ko-KR" altLang="en-US"/>
            </a:pPr>
            <a:r>
              <a:rPr lang="ko-KR" altLang="en-US" dirty="0"/>
              <a:t>&lt; </a:t>
            </a:r>
            <a:r>
              <a:rPr lang="ko-KR" altLang="en-US" dirty="0" err="1"/>
              <a:t>cepstral</a:t>
            </a:r>
            <a:r>
              <a:rPr lang="ko-KR" altLang="en-US" dirty="0"/>
              <a:t> &gt; 스펙트럼에서 배음 구조를 유추하여 고유한 특징을 찾아내는 알고리즘</a:t>
            </a:r>
          </a:p>
          <a:p>
            <a:pPr>
              <a:defRPr lang="ko-KR" altLang="en-US"/>
            </a:pPr>
            <a:r>
              <a:rPr lang="ko-KR" altLang="en-US" dirty="0"/>
              <a:t>배음 = </a:t>
            </a:r>
            <a:r>
              <a:rPr lang="ko-KR" altLang="en-US" dirty="0" err="1"/>
              <a:t>하모닉스</a:t>
            </a: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시간마다 </a:t>
            </a:r>
            <a:r>
              <a:rPr lang="ko-KR" altLang="en-US" dirty="0" err="1"/>
              <a:t>소리신호를</a:t>
            </a:r>
            <a:r>
              <a:rPr lang="ko-KR" altLang="en-US" dirty="0"/>
              <a:t> </a:t>
            </a:r>
          </a:p>
          <a:p>
            <a:pPr>
              <a:defRPr lang="ko-KR" altLang="en-US"/>
            </a:pPr>
            <a:r>
              <a:rPr lang="ko-KR" altLang="en-US" dirty="0"/>
              <a:t>시간을 작게 나눠서 </a:t>
            </a:r>
            <a:r>
              <a:rPr lang="ko-KR" altLang="en-US" dirty="0" err="1"/>
              <a:t>소리신호를</a:t>
            </a:r>
            <a:r>
              <a:rPr lang="ko-KR" altLang="en-US" dirty="0"/>
              <a:t> 따로 추출해준다음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바로 소리의 특징을 추출하는 기법인데, 입력된 소리 전체를 대상으로 하는 것이 아니라, 일정 구간(</a:t>
            </a:r>
            <a:r>
              <a:rPr lang="ko-KR" altLang="en-US" dirty="0" err="1"/>
              <a:t>Short</a:t>
            </a:r>
            <a:r>
              <a:rPr lang="ko-KR" altLang="en-US" dirty="0"/>
              <a:t> </a:t>
            </a:r>
            <a:r>
              <a:rPr lang="ko-KR" altLang="en-US" dirty="0" err="1"/>
              <a:t>time</a:t>
            </a:r>
            <a:r>
              <a:rPr lang="ko-KR" altLang="en-US" dirty="0"/>
              <a:t>)식 나누어, 이 구간에 대한 스펙트럼을 분석하여 특징을 추출하는 기법이다.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이러한 기법들을 ᅟᅧ해 데이터를 학습을 시켜 음원을 분류하고자합니다.</a:t>
            </a:r>
          </a:p>
          <a:p>
            <a:pPr>
              <a:defRPr lang="ko-KR" altLang="en-US"/>
            </a:pPr>
            <a:r>
              <a:rPr lang="ko-KR" altLang="en-US"/>
              <a:t>다음으로는 출력되는 화면과 기능 구성을 위해 만든 프로트 타입을 보여드리도록하겠습니다.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1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27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첫번째로는 </a:t>
            </a:r>
            <a:r>
              <a:rPr lang="ko-KR" altLang="en-US" dirty="0" err="1"/>
              <a:t>erd인데요</a:t>
            </a:r>
            <a:r>
              <a:rPr lang="ko-KR" altLang="en-US" dirty="0"/>
              <a:t> </a:t>
            </a:r>
            <a:r>
              <a:rPr lang="ko-KR" altLang="en-US" dirty="0" err="1"/>
              <a:t>보신느것처럼</a:t>
            </a:r>
            <a:r>
              <a:rPr lang="ko-KR" altLang="en-US" dirty="0"/>
              <a:t> </a:t>
            </a:r>
          </a:p>
          <a:p>
            <a:pPr>
              <a:defRPr lang="ko-KR" altLang="en-US"/>
            </a:pPr>
            <a:r>
              <a:rPr lang="ko-KR" altLang="en-US" dirty="0"/>
              <a:t>왼쪽부터 팟캐스트, </a:t>
            </a:r>
            <a:r>
              <a:rPr lang="ko-KR" altLang="en-US" dirty="0" err="1"/>
              <a:t>음악정보</a:t>
            </a:r>
            <a:r>
              <a:rPr lang="ko-KR" altLang="en-US" dirty="0"/>
              <a:t>, </a:t>
            </a:r>
            <a:r>
              <a:rPr lang="ko-KR" altLang="en-US" dirty="0" err="1"/>
              <a:t>유저정보</a:t>
            </a:r>
            <a:r>
              <a:rPr lang="ko-KR" altLang="en-US" dirty="0"/>
              <a:t>, 플레이리스트 테이블이 있는데요 </a:t>
            </a:r>
          </a:p>
          <a:p>
            <a:pPr>
              <a:defRPr lang="ko-KR" altLang="en-US"/>
            </a:pPr>
            <a:r>
              <a:rPr lang="ko-KR" altLang="en-US" dirty="0"/>
              <a:t>음악스트리밍 </a:t>
            </a:r>
            <a:r>
              <a:rPr lang="ko-KR" altLang="en-US" dirty="0" err="1"/>
              <a:t>사이트이다보니</a:t>
            </a:r>
            <a:r>
              <a:rPr lang="ko-KR" altLang="en-US" dirty="0"/>
              <a:t> </a:t>
            </a:r>
            <a:r>
              <a:rPr lang="ko-KR" altLang="en-US" dirty="0" err="1"/>
              <a:t>음악에대한</a:t>
            </a:r>
            <a:r>
              <a:rPr lang="ko-KR" altLang="en-US" dirty="0"/>
              <a:t> 정보를 담고있는 테이블인 </a:t>
            </a:r>
            <a:r>
              <a:rPr lang="ko-KR" altLang="en-US" dirty="0" err="1"/>
              <a:t>음악정보와</a:t>
            </a:r>
            <a:r>
              <a:rPr lang="ko-KR" altLang="en-US" dirty="0"/>
              <a:t> 유저의 정보와 추천을 위한 팟캐스트, </a:t>
            </a:r>
            <a:r>
              <a:rPr lang="ko-KR" altLang="en-US" dirty="0" err="1"/>
              <a:t>유저정보의</a:t>
            </a:r>
            <a:r>
              <a:rPr lang="ko-KR" altLang="en-US" dirty="0"/>
              <a:t> 테이블을 만들었습니다.  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다음으로는 유즈케이스인데요 </a:t>
            </a:r>
          </a:p>
          <a:p>
            <a:pPr>
              <a:defRPr lang="ko-KR" altLang="en-US"/>
            </a:pPr>
            <a:r>
              <a:rPr lang="ko-KR" altLang="en-US"/>
              <a:t>보시는거와 같이 로그인을 해야하만 좋아요 표시한곡과 플레이리스트를 이용할수있으면</a:t>
            </a:r>
          </a:p>
          <a:p>
            <a:pPr>
              <a:defRPr lang="ko-KR" altLang="en-US"/>
            </a:pPr>
            <a:r>
              <a:rPr lang="ko-KR" altLang="en-US"/>
              <a:t>이러한 기능을 들을 이용하기위 로그인을 하기위해 회원가입하는 것과 </a:t>
            </a:r>
          </a:p>
          <a:p>
            <a:pPr>
              <a:defRPr lang="ko-KR" altLang="en-US"/>
            </a:pPr>
            <a:r>
              <a:rPr lang="ko-KR" altLang="en-US"/>
              <a:t>로그인을 하지않아도  제한적으로 이용할수 있는 검색 등이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회원가입 시퀀스인데요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474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데이터 </a:t>
            </a:r>
            <a:r>
              <a:rPr lang="ko-KR" altLang="en-US" dirty="0" smtClean="0"/>
              <a:t>추출과 분석에 대해 설명해 드리기에 앞서 </a:t>
            </a:r>
          </a:p>
          <a:p>
            <a:pPr>
              <a:defRPr lang="ko-KR" altLang="en-US"/>
            </a:pPr>
            <a:r>
              <a:rPr lang="ko-KR" altLang="en-US" dirty="0" err="1" smtClean="0"/>
              <a:t>음원추출</a:t>
            </a:r>
            <a:r>
              <a:rPr lang="ko-KR" altLang="en-US" dirty="0" smtClean="0"/>
              <a:t> 부분에 대해 </a:t>
            </a:r>
            <a:r>
              <a:rPr lang="ko-KR" altLang="en-US" dirty="0" err="1" smtClean="0"/>
              <a:t>말씀드리도록하겠습니다</a:t>
            </a:r>
            <a:r>
              <a:rPr lang="ko-KR" altLang="en-US" dirty="0" smtClean="0"/>
              <a:t>.</a:t>
            </a:r>
          </a:p>
          <a:p>
            <a:pPr>
              <a:defRPr lang="ko-KR" altLang="en-US"/>
            </a:pPr>
            <a:r>
              <a:rPr lang="ko-KR" altLang="en-US" dirty="0" err="1" smtClean="0"/>
              <a:t>음원추출은</a:t>
            </a:r>
            <a:r>
              <a:rPr lang="ko-KR" altLang="en-US" dirty="0" smtClean="0"/>
              <a:t> 저희가 현재 가지고있는 음악들을 이용해 할 예정입니다.</a:t>
            </a:r>
          </a:p>
          <a:p>
            <a:pPr>
              <a:defRPr lang="ko-KR" altLang="en-US"/>
            </a:pPr>
            <a:r>
              <a:rPr lang="ko-KR" altLang="en-US" dirty="0" smtClean="0"/>
              <a:t>이제 화면에 보이는 차트에 대해 설명해드리겠습니다.</a:t>
            </a:r>
          </a:p>
          <a:p>
            <a:pPr>
              <a:defRPr lang="ko-KR" altLang="en-US"/>
            </a:pPr>
            <a:r>
              <a:rPr lang="ko-KR" altLang="en-US" dirty="0" smtClean="0"/>
              <a:t>이 </a:t>
            </a:r>
            <a:r>
              <a:rPr lang="ko-KR" altLang="en-US" dirty="0"/>
              <a:t>차트는 </a:t>
            </a:r>
            <a:r>
              <a:rPr lang="ko-KR" altLang="en-US" dirty="0" err="1"/>
              <a:t>하모닉</a:t>
            </a:r>
            <a:r>
              <a:rPr lang="ko-KR" altLang="en-US" dirty="0"/>
              <a:t> </a:t>
            </a:r>
            <a:r>
              <a:rPr lang="ko-KR" altLang="en-US" dirty="0" err="1"/>
              <a:t>퍼커시브콤포넌츠라는</a:t>
            </a:r>
            <a:r>
              <a:rPr lang="ko-KR" altLang="en-US" dirty="0"/>
              <a:t> 것인데요</a:t>
            </a:r>
          </a:p>
          <a:p>
            <a:pPr>
              <a:defRPr lang="ko-KR" altLang="en-US"/>
            </a:pPr>
            <a:r>
              <a:rPr lang="ko-KR" altLang="en-US" dirty="0"/>
              <a:t>파란색영역과 빨간색의 영역을 눈으로 확인하 실수 있는데요</a:t>
            </a:r>
          </a:p>
          <a:p>
            <a:pPr>
              <a:defRPr lang="ko-KR" altLang="en-US"/>
            </a:pPr>
            <a:r>
              <a:rPr lang="ko-KR" altLang="en-US" dirty="0" smtClean="0"/>
              <a:t>파란색의 영역은 </a:t>
            </a:r>
            <a:r>
              <a:rPr lang="ko-KR" altLang="en-US" dirty="0" err="1" smtClean="0"/>
              <a:t>하모닉이라는</a:t>
            </a:r>
            <a:r>
              <a:rPr lang="ko-KR" altLang="en-US" dirty="0" smtClean="0"/>
              <a:t> 는 사람의 귀로 구분 할 수 없는 음악이 가지는 </a:t>
            </a:r>
            <a:r>
              <a:rPr lang="ko-KR" altLang="en-US" dirty="0" err="1" smtClean="0"/>
              <a:t>특징영역이며,ᄈᆞ간색</a:t>
            </a:r>
            <a:r>
              <a:rPr lang="ko-KR" altLang="en-US" dirty="0" smtClean="0"/>
              <a:t> 영역은 </a:t>
            </a:r>
            <a:r>
              <a:rPr lang="ko-KR" altLang="en-US" dirty="0" err="1" smtClean="0"/>
              <a:t>퍼커시브는</a:t>
            </a:r>
            <a:r>
              <a:rPr lang="ko-KR" altLang="en-US" dirty="0" smtClean="0"/>
              <a:t> 리듬과 나타내는 충격파 영역입니다. 감정을</a:t>
            </a:r>
          </a:p>
          <a:p>
            <a:pPr>
              <a:defRPr lang="ko-KR" altLang="en-US"/>
            </a:pPr>
            <a:r>
              <a:rPr lang="ko-KR" altLang="en-US" dirty="0" smtClean="0"/>
              <a:t>이러한 </a:t>
            </a:r>
            <a:r>
              <a:rPr lang="ko-KR" altLang="en-US" dirty="0"/>
              <a:t>영역을 수치화로 표시해 음악을 분류할 </a:t>
            </a:r>
            <a:r>
              <a:rPr lang="ko-KR" altLang="en-US" dirty="0" err="1"/>
              <a:t>수있게하는</a:t>
            </a:r>
            <a:r>
              <a:rPr lang="ko-KR" altLang="en-US" dirty="0"/>
              <a:t>  기법 중 </a:t>
            </a:r>
            <a:r>
              <a:rPr lang="ko-KR" altLang="en-US" dirty="0" err="1"/>
              <a:t>하나입니다.ㅇ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파란색 == 전체적인 </a:t>
            </a:r>
            <a:r>
              <a:rPr lang="ko-KR" altLang="en-US" dirty="0" err="1"/>
              <a:t>음파크기</a:t>
            </a: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빨간색 == </a:t>
            </a:r>
            <a:r>
              <a:rPr lang="ko-KR" altLang="en-US" dirty="0" err="1"/>
              <a:t>스펙트럴</a:t>
            </a:r>
            <a:r>
              <a:rPr lang="ko-KR" altLang="en-US" dirty="0"/>
              <a:t> </a:t>
            </a:r>
          </a:p>
          <a:p>
            <a:pPr>
              <a:defRPr lang="ko-KR" altLang="en-US"/>
            </a:pPr>
            <a:r>
              <a:rPr lang="en-US" altLang="ko-KR" dirty="0" smtClean="0"/>
              <a:t>Spectral Centroid</a:t>
            </a:r>
            <a:r>
              <a:rPr lang="ko-KR" altLang="en-US" dirty="0" smtClean="0"/>
              <a:t>라는 </a:t>
            </a:r>
            <a:r>
              <a:rPr lang="ko-KR" altLang="en-US" dirty="0"/>
              <a:t>기법입니다.</a:t>
            </a:r>
          </a:p>
          <a:p>
            <a:pPr>
              <a:defRPr lang="ko-KR" altLang="en-US"/>
            </a:pPr>
            <a:r>
              <a:rPr lang="ko-KR" altLang="en-US" dirty="0" err="1"/>
              <a:t>스펙트럴의</a:t>
            </a:r>
            <a:r>
              <a:rPr lang="ko-KR" altLang="en-US" dirty="0"/>
              <a:t> 중심이라고 말할 수 도 있는데요</a:t>
            </a:r>
          </a:p>
          <a:p>
            <a:pPr>
              <a:defRPr lang="ko-KR" altLang="en-US"/>
            </a:pPr>
            <a:r>
              <a:rPr lang="ko-KR" altLang="en-US" dirty="0"/>
              <a:t>전 그래프와 같이 파란색과 빨간색 영역을 눈으로 확인할 수 있습니다.</a:t>
            </a:r>
          </a:p>
          <a:p>
            <a:pPr>
              <a:defRPr lang="ko-KR" altLang="en-US"/>
            </a:pPr>
            <a:r>
              <a:rPr lang="ko-KR" altLang="en-US" dirty="0"/>
              <a:t>하지만 전 그림과 </a:t>
            </a:r>
            <a:r>
              <a:rPr lang="ko-KR" altLang="en-US" dirty="0" err="1"/>
              <a:t>다른점이라면</a:t>
            </a:r>
            <a:r>
              <a:rPr lang="ko-KR" altLang="en-US" dirty="0"/>
              <a:t> 여기에서</a:t>
            </a:r>
          </a:p>
          <a:p>
            <a:pPr>
              <a:defRPr lang="ko-KR" altLang="en-US"/>
            </a:pPr>
            <a:r>
              <a:rPr lang="ko-KR" altLang="en-US" dirty="0"/>
              <a:t>파란색 영역은 음악의 전체적인 음파 크기를 </a:t>
            </a:r>
            <a:r>
              <a:rPr lang="ko-KR" altLang="en-US" dirty="0" err="1"/>
              <a:t>나타내는것이며</a:t>
            </a: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빨간색 영역은 음악의 무게중심을 </a:t>
            </a:r>
            <a:r>
              <a:rPr lang="ko-KR" altLang="en-US" dirty="0" err="1"/>
              <a:t>알수있는것인데요</a:t>
            </a:r>
            <a:r>
              <a:rPr lang="ko-KR" altLang="en-US" dirty="0"/>
              <a:t>  무게중심이 </a:t>
            </a:r>
            <a:r>
              <a:rPr lang="ko-KR" altLang="en-US" dirty="0" err="1" smtClean="0"/>
              <a:t>어떤한</a:t>
            </a:r>
            <a:r>
              <a:rPr lang="ko-KR" altLang="en-US" dirty="0" smtClean="0"/>
              <a:t> 곳은 </a:t>
            </a:r>
            <a:r>
              <a:rPr lang="ko-KR" altLang="en-US" dirty="0"/>
              <a:t>높고 낮음은 음의 높낮이가 </a:t>
            </a:r>
            <a:r>
              <a:rPr lang="ko-KR" altLang="en-US" dirty="0" err="1"/>
              <a:t>높은곳들이</a:t>
            </a:r>
            <a:r>
              <a:rPr lang="ko-KR" altLang="en-US" dirty="0"/>
              <a:t> 높게 형성되며</a:t>
            </a:r>
          </a:p>
          <a:p>
            <a:pPr>
              <a:defRPr lang="ko-KR" altLang="en-US"/>
            </a:pPr>
            <a:r>
              <a:rPr lang="ko-KR" altLang="en-US" dirty="0"/>
              <a:t>낮은 곳들이 낮게 형성되어 </a:t>
            </a:r>
            <a:r>
              <a:rPr lang="ko-KR" altLang="en-US" dirty="0" err="1"/>
              <a:t>높은곳과</a:t>
            </a:r>
            <a:r>
              <a:rPr lang="ko-KR" altLang="en-US" dirty="0"/>
              <a:t> </a:t>
            </a:r>
            <a:r>
              <a:rPr lang="ko-KR" altLang="en-US" dirty="0" err="1"/>
              <a:t>낮은곳이</a:t>
            </a:r>
            <a:r>
              <a:rPr lang="ko-KR" altLang="en-US" dirty="0"/>
              <a:t> 모여 있는 영역을 볼 수 가 있습니다.</a:t>
            </a:r>
          </a:p>
          <a:p>
            <a:pPr>
              <a:defRPr lang="ko-KR" altLang="en-US"/>
            </a:pPr>
            <a:r>
              <a:rPr lang="ko-KR" altLang="en-US" dirty="0"/>
              <a:t>그럼, 다음기법으로 넘어가겠습니다.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사람의 </a:t>
            </a:r>
            <a:r>
              <a:rPr lang="ko-KR" altLang="en-US" dirty="0" err="1"/>
              <a:t>청각기관이</a:t>
            </a:r>
            <a:r>
              <a:rPr lang="ko-KR" altLang="en-US" dirty="0"/>
              <a:t> 고주파수보다 저주파수에서 더 </a:t>
            </a:r>
            <a:r>
              <a:rPr lang="ko-KR" altLang="en-US" dirty="0" err="1"/>
              <a:t>민감하다는걸</a:t>
            </a:r>
            <a:r>
              <a:rPr lang="ko-KR" altLang="en-US" dirty="0"/>
              <a:t> 이용하여 물리적인 주파수와 실제 사람이 인식한 주파수의 관계를 표현한 것</a:t>
            </a:r>
          </a:p>
          <a:p>
            <a:pPr>
              <a:defRPr lang="ko-KR" altLang="en-US"/>
            </a:pPr>
            <a:r>
              <a:rPr lang="ko-KR" altLang="en-US" dirty="0"/>
              <a:t>&lt; </a:t>
            </a:r>
            <a:r>
              <a:rPr lang="ko-KR" altLang="en-US" dirty="0" err="1"/>
              <a:t>mel-spectrum</a:t>
            </a:r>
            <a:r>
              <a:rPr lang="ko-KR" altLang="en-US" dirty="0"/>
              <a:t> &gt; </a:t>
            </a:r>
            <a:r>
              <a:rPr lang="ko-KR" altLang="en-US" dirty="0" err="1"/>
              <a:t>mel-scale를</a:t>
            </a:r>
            <a:r>
              <a:rPr lang="ko-KR" altLang="en-US" dirty="0"/>
              <a:t> 기반으로  필터 뱅크를  Spectrum 에 적용하여 나온 결과</a:t>
            </a:r>
          </a:p>
          <a:p>
            <a:pPr>
              <a:defRPr lang="ko-KR" altLang="en-US"/>
            </a:pPr>
            <a:r>
              <a:rPr lang="ko-KR" altLang="en-US" dirty="0"/>
              <a:t>멜 </a:t>
            </a:r>
            <a:r>
              <a:rPr lang="ko-KR" altLang="en-US" dirty="0" err="1"/>
              <a:t>스펙토로그램이라는</a:t>
            </a:r>
            <a:r>
              <a:rPr lang="ko-KR" altLang="en-US" dirty="0"/>
              <a:t> 기법인데요 </a:t>
            </a:r>
          </a:p>
          <a:p>
            <a:pPr>
              <a:defRPr lang="ko-KR" altLang="en-US"/>
            </a:pPr>
            <a:r>
              <a:rPr lang="ko-KR" altLang="en-US" dirty="0"/>
              <a:t>사람의 귀는 소리를 비선형적으로 받아들입니다. </a:t>
            </a:r>
            <a:r>
              <a:rPr lang="ko-KR" altLang="en-US" dirty="0" err="1"/>
              <a:t>소리의고저</a:t>
            </a:r>
            <a:r>
              <a:rPr lang="ko-KR" altLang="en-US" dirty="0"/>
              <a:t> 변화에 대한 청각의 감지 능력은 보통 </a:t>
            </a:r>
            <a:r>
              <a:rPr lang="ko-KR" altLang="en-US" dirty="0" smtClean="0"/>
              <a:t>5Hz </a:t>
            </a:r>
            <a:r>
              <a:rPr lang="ko-KR" altLang="en-US" dirty="0"/>
              <a:t>이하의 소리에서는 1Hz의 변화에도 구별하지만, , 2000Hz 이상에서는 5Hz정도의 변화를 해야 변화를 </a:t>
            </a:r>
            <a:r>
              <a:rPr lang="ko-KR" altLang="en-US" dirty="0" err="1"/>
              <a:t>감지한다고합니다</a:t>
            </a:r>
            <a:r>
              <a:rPr lang="ko-KR" altLang="en-US" dirty="0"/>
              <a:t>.</a:t>
            </a:r>
          </a:p>
          <a:p>
            <a:pPr>
              <a:defRPr lang="ko-KR" altLang="en-US"/>
            </a:pPr>
            <a:r>
              <a:rPr lang="ko-KR" altLang="en-US" dirty="0"/>
              <a:t>즉, </a:t>
            </a:r>
            <a:r>
              <a:rPr lang="ko-KR" altLang="en-US" dirty="0" err="1"/>
              <a:t>다시말해서</a:t>
            </a:r>
            <a:r>
              <a:rPr lang="ko-KR" altLang="en-US" dirty="0"/>
              <a:t> 높은 주파수로 갈수록 민감도는 </a:t>
            </a:r>
            <a:r>
              <a:rPr lang="ko-KR" altLang="en-US" dirty="0" err="1"/>
              <a:t>작아지도</a:t>
            </a:r>
            <a:r>
              <a:rPr lang="ko-KR" altLang="en-US" dirty="0"/>
              <a:t> 낮은 주파수에서는 </a:t>
            </a:r>
            <a:r>
              <a:rPr lang="ko-KR" altLang="en-US" dirty="0" err="1"/>
              <a:t>작은편에도</a:t>
            </a:r>
            <a:r>
              <a:rPr lang="ko-KR" altLang="en-US" dirty="0"/>
              <a:t> </a:t>
            </a:r>
            <a:r>
              <a:rPr lang="ko-KR" altLang="en-US" dirty="0" err="1"/>
              <a:t>민감하다는것입니다</a:t>
            </a:r>
            <a:r>
              <a:rPr lang="ko-KR" altLang="en-US" dirty="0"/>
              <a:t>. 이러한 것을 이용해  물리적인 주파수와 실제 사람이 인식한 주파수의 성분을 얻어 표현한 것이 멜-</a:t>
            </a:r>
            <a:r>
              <a:rPr lang="ko-KR" altLang="en-US" dirty="0" err="1"/>
              <a:t>스펙트로그램입니다</a:t>
            </a:r>
            <a:r>
              <a:rPr lang="ko-KR" altLang="en-US" dirty="0"/>
              <a:t>.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 err="1"/>
              <a:t>멜스펙토그램</a:t>
            </a: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 err="1"/>
              <a:t>x축은</a:t>
            </a:r>
            <a:r>
              <a:rPr lang="ko-KR" altLang="en-US" dirty="0"/>
              <a:t> 시간</a:t>
            </a:r>
          </a:p>
          <a:p>
            <a:pPr>
              <a:defRPr lang="ko-KR" altLang="en-US"/>
            </a:pPr>
            <a:r>
              <a:rPr lang="ko-KR" altLang="en-US" dirty="0" err="1"/>
              <a:t>y축은</a:t>
            </a:r>
            <a:r>
              <a:rPr lang="ko-KR" altLang="en-US" dirty="0"/>
              <a:t> 주파수 (</a:t>
            </a:r>
            <a:r>
              <a:rPr lang="ko-KR" altLang="en-US" dirty="0" err="1"/>
              <a:t>hz</a:t>
            </a:r>
            <a:r>
              <a:rPr lang="ko-KR" altLang="en-US" dirty="0"/>
              <a:t>)</a:t>
            </a:r>
          </a:p>
          <a:p>
            <a:pPr>
              <a:defRPr lang="ko-KR" altLang="en-US"/>
            </a:pPr>
            <a:r>
              <a:rPr lang="ko-KR" altLang="en-US" dirty="0" err="1"/>
              <a:t>mal</a:t>
            </a:r>
            <a:r>
              <a:rPr lang="ko-KR" altLang="en-US" dirty="0"/>
              <a:t> </a:t>
            </a:r>
            <a:r>
              <a:rPr lang="ko-KR" altLang="en-US" dirty="0" err="1"/>
              <a:t>scare</a:t>
            </a:r>
            <a:r>
              <a:rPr lang="ko-KR" altLang="en-US" dirty="0"/>
              <a:t>   </a:t>
            </a:r>
            <a:r>
              <a:rPr lang="ko-KR" altLang="en-US" dirty="0" err="1"/>
              <a:t>hz를</a:t>
            </a:r>
            <a:r>
              <a:rPr lang="ko-KR" altLang="en-US" dirty="0"/>
              <a:t> </a:t>
            </a:r>
          </a:p>
          <a:p>
            <a:pPr>
              <a:defRPr lang="ko-KR" altLang="en-US"/>
            </a:pPr>
            <a:r>
              <a:rPr lang="ko-KR" altLang="en-US" dirty="0"/>
              <a:t>피치는 음의높낮이인데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 err="1"/>
              <a:t>푸리에</a:t>
            </a:r>
            <a:r>
              <a:rPr lang="ko-KR" altLang="en-US" dirty="0"/>
              <a:t> 변환을 가지고 </a:t>
            </a:r>
            <a:r>
              <a:rPr lang="ko-KR" altLang="en-US" dirty="0" err="1"/>
              <a:t>푸리에</a:t>
            </a:r>
            <a:r>
              <a:rPr lang="ko-KR" altLang="en-US" dirty="0"/>
              <a:t> 변환을 가지고 신호를 주파수로 변환해주는 알고리즘을 사용하여</a:t>
            </a:r>
          </a:p>
          <a:p>
            <a:pPr>
              <a:defRPr lang="ko-KR" altLang="en-US"/>
            </a:pPr>
            <a:r>
              <a:rPr lang="ko-KR" altLang="en-US" dirty="0"/>
              <a:t>스펙트럼을 추출하는데, 이 스펙트럼의 </a:t>
            </a:r>
            <a:r>
              <a:rPr lang="ko-KR" altLang="en-US" dirty="0" err="1"/>
              <a:t>필텅뱅크을</a:t>
            </a:r>
            <a:r>
              <a:rPr lang="ko-KR" altLang="en-US" dirty="0"/>
              <a:t> 적용하여 멜 스펙트럼을 적용하는데, </a:t>
            </a:r>
          </a:p>
          <a:p>
            <a:pPr>
              <a:defRPr lang="ko-KR" altLang="en-US"/>
            </a:pPr>
            <a:r>
              <a:rPr lang="ko-KR" altLang="en-US" dirty="0"/>
              <a:t>그 멜 스펙트럼의 </a:t>
            </a:r>
            <a:r>
              <a:rPr lang="ko-KR" altLang="en-US" dirty="0" err="1"/>
              <a:t>셉스트롤</a:t>
            </a:r>
            <a:r>
              <a:rPr lang="ko-KR" altLang="en-US" dirty="0"/>
              <a:t> 이용해 </a:t>
            </a:r>
            <a:r>
              <a:rPr lang="ko-KR" altLang="en-US" dirty="0" err="1"/>
              <a:t>Mfccs를</a:t>
            </a:r>
            <a:r>
              <a:rPr lang="ko-KR" altLang="en-US" dirty="0"/>
              <a:t> 만든다.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이 피치가 고주파로갈수록 사람들이 둔감하게 </a:t>
            </a:r>
            <a:r>
              <a:rPr lang="ko-KR" altLang="en-US" dirty="0" err="1"/>
              <a:t>인식을하는데</a:t>
            </a:r>
            <a:r>
              <a:rPr lang="ko-KR" altLang="en-US" dirty="0"/>
              <a:t>,</a:t>
            </a:r>
          </a:p>
          <a:p>
            <a:pPr>
              <a:defRPr lang="ko-KR" altLang="en-US"/>
            </a:pPr>
            <a:r>
              <a:rPr lang="ko-KR" altLang="en-US" dirty="0"/>
              <a:t>둔감하게 </a:t>
            </a:r>
            <a:r>
              <a:rPr lang="ko-KR" altLang="en-US" dirty="0" err="1"/>
              <a:t>인식한다라는것을</a:t>
            </a:r>
            <a:r>
              <a:rPr lang="ko-KR" altLang="en-US" dirty="0"/>
              <a:t> 기준으로 두고 스케일로 변환하는 멜로디스케일(멜 스케일) 함수</a:t>
            </a:r>
          </a:p>
          <a:p>
            <a:pPr>
              <a:defRPr lang="ko-KR" altLang="en-US"/>
            </a:pPr>
            <a:r>
              <a:rPr lang="ko-KR" altLang="en-US" dirty="0" err="1"/>
              <a:t>완만하지않고</a:t>
            </a:r>
            <a:r>
              <a:rPr lang="ko-KR" altLang="en-US" dirty="0"/>
              <a:t> , 가파르게 변하기때문에 어려워서 함수를 추가해서 멜로디로 </a:t>
            </a:r>
            <a:r>
              <a:rPr lang="ko-KR" altLang="en-US" dirty="0" err="1"/>
              <a:t>변환후에</a:t>
            </a:r>
            <a:r>
              <a:rPr lang="ko-KR" altLang="en-US" dirty="0"/>
              <a:t> </a:t>
            </a:r>
            <a:r>
              <a:rPr lang="ko-KR" altLang="en-US" dirty="0" err="1"/>
              <a:t>보자는거다</a:t>
            </a:r>
            <a:r>
              <a:rPr lang="ko-KR" altLang="en-US" dirty="0"/>
              <a:t>!</a:t>
            </a:r>
          </a:p>
          <a:p>
            <a:pPr>
              <a:defRPr lang="ko-KR" altLang="en-US"/>
            </a:pPr>
            <a:r>
              <a:rPr lang="ko-KR" altLang="en-US" dirty="0" err="1"/>
              <a:t>연한색은</a:t>
            </a:r>
            <a:r>
              <a:rPr lang="ko-KR" altLang="en-US" dirty="0"/>
              <a:t> 사람들이 인식하기 많은 </a:t>
            </a:r>
            <a:r>
              <a:rPr lang="ko-KR" altLang="en-US" dirty="0" err="1"/>
              <a:t>나은곳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6116CE-C4A3-4A05-B2D7-7C2E9A889C0F}" type="datetime1">
              <a:rPr lang="en-US"/>
              <a:pPr lvl="0">
                <a:defRPr lang="ko-KR" altLang="en-US"/>
              </a:pPr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1393E5F-521B-4CAD-9D3A-AE923D912DC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2195" y="9495238"/>
            <a:ext cx="1928438" cy="328909"/>
            <a:chOff x="16042195" y="9495238"/>
            <a:chExt cx="1928438" cy="328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042195" y="9495238"/>
              <a:ext cx="1928438" cy="32890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3112606" y="689028"/>
            <a:ext cx="4535350" cy="867764"/>
            <a:chOff x="13112606" y="689028"/>
            <a:chExt cx="4535350" cy="867764"/>
          </a:xfrm>
        </p:grpSpPr>
        <p:sp>
          <p:nvSpPr>
            <p:cNvPr id="9" name="Object 9"/>
            <p:cNvSpPr txBox="1"/>
            <p:nvPr/>
          </p:nvSpPr>
          <p:spPr>
            <a:xfrm>
              <a:off x="13523640" y="1114964"/>
              <a:ext cx="3829272" cy="44182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자바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,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파이썬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기반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빅데이터분석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머신러닝활용</a:t>
              </a:r>
              <a:endParaRPr lang="en-US" dirty="0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3112606" y="689028"/>
              <a:ext cx="4535350" cy="846675"/>
              <a:chOff x="13112606" y="689028"/>
              <a:chExt cx="4535350" cy="846675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3112606" y="1462765"/>
                <a:ext cx="4535351" cy="72938"/>
                <a:chOff x="13112607" y="1462765"/>
                <a:chExt cx="4535351" cy="7293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3112607" y="1462765"/>
                  <a:ext cx="4535351" cy="72938"/>
                </a:xfrm>
                <a:prstGeom prst="rect">
                  <a:avLst/>
                </a:prstGeom>
              </p:spPr>
            </p:pic>
          </p:grpSp>
          <p:sp>
            <p:nvSpPr>
              <p:cNvPr id="10" name="Object 10"/>
              <p:cNvSpPr txBox="1"/>
              <p:nvPr/>
            </p:nvSpPr>
            <p:spPr>
              <a:xfrm>
                <a:off x="13578413" y="689028"/>
                <a:ext cx="2676126" cy="775478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algn="r">
                  <a:defRPr lang="ko-KR" altLang="en-US"/>
                </a:pPr>
                <a:r>
                  <a:rPr lang="en-US" sz="2500" b="0" kern="0" spc="-100" dirty="0">
                    <a:solidFill>
                      <a:srgbClr val="4B455C"/>
                    </a:solidFill>
                    <a:latin typeface="S-Core Dream 7 ExtraBold"/>
                    <a:cs typeface="S-Core Dream 7 ExtraBold"/>
                  </a:rPr>
                  <a:t>[</a:t>
                </a:r>
                <a:r>
                  <a:rPr lang="en-US" sz="2500" b="0" kern="0" spc="-100" dirty="0" err="1">
                    <a:solidFill>
                      <a:srgbClr val="4B455C"/>
                    </a:solidFill>
                    <a:latin typeface="S-Core Dream 7 ExtraBold"/>
                    <a:cs typeface="S-Core Dream 7 ExtraBold"/>
                  </a:rPr>
                  <a:t>빅데이터</a:t>
                </a:r>
                <a:r>
                  <a:rPr lang="en-US" sz="2500" b="0" kern="0" spc="-100" dirty="0">
                    <a:solidFill>
                      <a:srgbClr val="4B455C"/>
                    </a:solidFill>
                    <a:latin typeface="S-Core Dream 7 ExtraBold"/>
                    <a:cs typeface="S-Core Dream 7 ExtraBold"/>
                  </a:rPr>
                  <a:t> </a:t>
                </a:r>
                <a:r>
                  <a:rPr lang="en-US" sz="2500" b="0" kern="0" spc="-100" dirty="0" err="1">
                    <a:solidFill>
                      <a:srgbClr val="4B455C"/>
                    </a:solidFill>
                    <a:latin typeface="S-Core Dream 7 ExtraBold"/>
                    <a:cs typeface="S-Core Dream 7 ExtraBold"/>
                  </a:rPr>
                  <a:t>전문가</a:t>
                </a:r>
                <a:r>
                  <a:rPr lang="en-US" sz="2500" b="0" kern="0" spc="-100" dirty="0">
                    <a:solidFill>
                      <a:srgbClr val="4B455C"/>
                    </a:solidFill>
                    <a:latin typeface="S-Core Dream 7 ExtraBold"/>
                    <a:cs typeface="S-Core Dream 7 ExtraBold"/>
                  </a:rPr>
                  <a:t>]</a:t>
                </a:r>
                <a:endParaRPr lang="en-US" dirty="0"/>
              </a:p>
            </p:txBody>
          </p:sp>
        </p:grpSp>
      </p:grpSp>
      <p:sp>
        <p:nvSpPr>
          <p:cNvPr id="13" name="Object 13"/>
          <p:cNvSpPr txBox="1"/>
          <p:nvPr/>
        </p:nvSpPr>
        <p:spPr>
          <a:xfrm>
            <a:off x="829656" y="3415088"/>
            <a:ext cx="3171429" cy="90737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15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+ 텍스트만으로</a:t>
            </a:r>
          </a:p>
          <a:p>
            <a:pPr algn="just">
              <a:defRPr lang="ko-KR" altLang="en-US"/>
            </a:pPr>
            <a:r>
              <a:rPr lang="en-US" sz="15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   + 임팩트 있게</a:t>
            </a:r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171151" y="8724635"/>
            <a:ext cx="3799482" cy="1661524"/>
            <a:chOff x="14171151" y="8724635"/>
            <a:chExt cx="3799482" cy="1661524"/>
          </a:xfrm>
        </p:grpSpPr>
        <p:sp>
          <p:nvSpPr>
            <p:cNvPr id="12" name="Object 12"/>
            <p:cNvSpPr txBox="1"/>
            <p:nvPr/>
          </p:nvSpPr>
          <p:spPr>
            <a:xfrm>
              <a:off x="14171151" y="8724635"/>
              <a:ext cx="3742088" cy="1474187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5300" b="0" kern="0" spc="1200">
                  <a:solidFill>
                    <a:srgbClr val="4B455C"/>
                  </a:solidFill>
                  <a:latin typeface="S-Core Dream 9 Black"/>
                  <a:cs typeface="S-Core Dream 9 Black"/>
                </a:rPr>
                <a:t>A팀</a:t>
              </a:r>
              <a:endParaRPr lang="en-US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339141" y="9921950"/>
              <a:ext cx="3631492" cy="464209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1500" b="0" kern="0" spc="-10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EZEN 이젠 컴퓨터 학원</a:t>
              </a:r>
              <a:endParaRPr lang="en-US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6033083" y="2533131"/>
            <a:ext cx="6171429" cy="4557798"/>
            <a:chOff x="6033083" y="2533131"/>
            <a:chExt cx="6171429" cy="4557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33083" y="2533131"/>
              <a:ext cx="6171429" cy="45577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3171429" cy="125080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1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유스케이스</a:t>
            </a:r>
            <a:endParaRPr 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1544" y="1556792"/>
            <a:ext cx="14020095" cy="7272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6451880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시퀀스 다이어그램 1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8460" y="1003500"/>
            <a:ext cx="14351081" cy="82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6451880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시퀀스 다이어그램 2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5540" y="1003500"/>
            <a:ext cx="14437604" cy="8294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5926951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시퀀스 다이어그램 3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1564" y="1011248"/>
            <a:ext cx="14047222" cy="825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5926951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시퀀스 다이어그램 4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5560" y="1003500"/>
            <a:ext cx="14149572" cy="8294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5926951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시퀀스 다이어그램 5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43572" y="1003500"/>
            <a:ext cx="14113568" cy="8294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5926951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시퀀스 다이어그램 6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5580" y="1003500"/>
            <a:ext cx="13897544" cy="8294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12511873" cy="98072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altLang="ko-KR" sz="3600" b="0" kern="0" spc="-100" dirty="0" smtClean="0">
                <a:solidFill>
                  <a:srgbClr val="F8F7F2"/>
                </a:solidFill>
                <a:latin typeface="S-Core Dream 6 Bold"/>
                <a:cs typeface="S-Core Dream 6 Bold"/>
              </a:rPr>
              <a:t>Harmonic and </a:t>
            </a:r>
            <a:r>
              <a:rPr lang="en-US" altLang="ko-KR" sz="3600" b="0" kern="0" spc="-100" dirty="0">
                <a:solidFill>
                  <a:srgbClr val="F8F7F2"/>
                </a:solidFill>
                <a:latin typeface="S-Core Dream 6 Bold"/>
                <a:cs typeface="S-Core Dream 6 Bold"/>
              </a:rPr>
              <a:t>Percussive Components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9094" y="1214555"/>
            <a:ext cx="16309812" cy="7857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5926951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altLang="ko-KR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Spectral Centroid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9456" y="1466242"/>
            <a:ext cx="15805756" cy="7939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5926951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altLang="ko-KR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Mel Spectogram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9476" y="1412776"/>
            <a:ext cx="15733748" cy="7812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9141337" y="792590"/>
            <a:ext cx="10057619" cy="11796355"/>
            <a:chOff x="8217562" y="688289"/>
            <a:chExt cx="10057619" cy="11796355"/>
          </a:xfrm>
        </p:grpSpPr>
        <p:sp>
          <p:nvSpPr>
            <p:cNvPr id="6" name="Object 6"/>
            <p:cNvSpPr txBox="1"/>
            <p:nvPr/>
          </p:nvSpPr>
          <p:spPr>
            <a:xfrm>
              <a:off x="8217562" y="688289"/>
              <a:ext cx="4626476" cy="6688665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 lang="ko-KR" altLang="en-US"/>
              </a:pPr>
              <a:r>
                <a:rPr lang="en-US" sz="24200" b="0" kern="0" spc="-19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02</a:t>
              </a:r>
              <a:endParaRPr lang="en-US" dirty="0"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12270078" y="983763"/>
              <a:ext cx="6005103" cy="3334329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lnSpc>
                  <a:spcPct val="200000"/>
                </a:lnSpc>
                <a:defRPr lang="ko-KR" altLang="en-US"/>
              </a:pPr>
              <a:r>
                <a:rPr lang="en-US" sz="5100" b="0" kern="0" spc="-200" dirty="0" err="1">
                  <a:solidFill>
                    <a:srgbClr val="4B455C"/>
                  </a:solidFill>
                  <a:latin typeface="S-Core Dream 7 ExtraBold"/>
                  <a:cs typeface="S-Core Dream 7 ExtraBold"/>
                </a:rPr>
                <a:t>프로젝트개요</a:t>
              </a:r>
              <a:endParaRPr lang="en-US" sz="5100" b="0" kern="0" spc="-200" dirty="0">
                <a:solidFill>
                  <a:srgbClr val="4B455C"/>
                </a:solidFill>
                <a:latin typeface="S-Core Dream 7 ExtraBold"/>
                <a:cs typeface="S-Core Dream 7 ExtraBold"/>
              </a:endParaRPr>
            </a:p>
            <a:p>
              <a:pPr algn="ctr">
                <a:lnSpc>
                  <a:spcPct val="200000"/>
                </a:lnSpc>
                <a:defRPr lang="ko-KR" altLang="en-US"/>
              </a:pPr>
              <a:r>
                <a:rPr lang="en-US" sz="5100" b="0" kern="0" spc="-200" dirty="0" err="1">
                  <a:solidFill>
                    <a:srgbClr val="4B455C"/>
                  </a:solidFill>
                  <a:latin typeface="S-Core Dream 7 ExtraBold"/>
                  <a:cs typeface="S-Core Dream 7 ExtraBold"/>
                </a:rPr>
                <a:t>개발환경</a:t>
              </a:r>
              <a:endParaRPr lang="en-US" dirty="0"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8305518" y="5882035"/>
              <a:ext cx="4566952" cy="6602609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 lang="ko-KR" altLang="en-US"/>
              </a:pPr>
              <a:r>
                <a:rPr lang="en-US" sz="23900" b="0" kern="0" spc="-19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04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2123100" y="6936525"/>
              <a:ext cx="6087107" cy="3334329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 lang="ko-KR" altLang="en-US"/>
              </a:pPr>
              <a:r>
                <a:rPr lang="en-US" sz="5100" b="0" kern="0" spc="-200" dirty="0" err="1">
                  <a:solidFill>
                    <a:srgbClr val="4B455C"/>
                  </a:solidFill>
                  <a:latin typeface="S-Core Dream 7 ExtraBold"/>
                  <a:cs typeface="S-Core Dream 7 ExtraBold"/>
                </a:rPr>
                <a:t>기획화면</a:t>
              </a:r>
              <a:endParaRPr lang="en-US" sz="5100" b="0" kern="0" spc="-200" dirty="0">
                <a:solidFill>
                  <a:srgbClr val="4B455C"/>
                </a:solidFill>
                <a:latin typeface="S-Core Dream 7 ExtraBold"/>
                <a:cs typeface="S-Core Dream 7 ExtraBold"/>
              </a:endParaRPr>
            </a:p>
            <a:p>
              <a:pPr algn="ctr">
                <a:defRPr lang="ko-KR" altLang="en-US"/>
              </a:pPr>
              <a:endParaRPr lang="en-US" sz="5100" b="0" kern="0" spc="-200" dirty="0">
                <a:solidFill>
                  <a:srgbClr val="4B455C"/>
                </a:solidFill>
                <a:latin typeface="S-Core Dream 7 ExtraBold"/>
                <a:cs typeface="S-Core Dream 7 ExtraBold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505072" y="792590"/>
            <a:ext cx="10029303" cy="11813654"/>
            <a:chOff x="-274703" y="792590"/>
            <a:chExt cx="10029303" cy="11813654"/>
          </a:xfrm>
        </p:grpSpPr>
        <p:grpSp>
          <p:nvGrpSpPr>
            <p:cNvPr id="12" name="그룹 11"/>
            <p:cNvGrpSpPr/>
            <p:nvPr/>
          </p:nvGrpSpPr>
          <p:grpSpPr>
            <a:xfrm>
              <a:off x="-274703" y="792590"/>
              <a:ext cx="9999227" cy="6516938"/>
              <a:chOff x="-274703" y="792590"/>
              <a:chExt cx="9999227" cy="6516938"/>
            </a:xfrm>
          </p:grpSpPr>
          <p:sp>
            <p:nvSpPr>
              <p:cNvPr id="2" name="Object 2"/>
              <p:cNvSpPr txBox="1"/>
              <p:nvPr/>
            </p:nvSpPr>
            <p:spPr>
              <a:xfrm>
                <a:off x="-274703" y="792590"/>
                <a:ext cx="4516372" cy="6516938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algn="ctr">
                  <a:defRPr lang="ko-KR" altLang="en-US"/>
                </a:pPr>
                <a:r>
                  <a:rPr lang="en-US" sz="23600" b="0" kern="0" spc="-1900" dirty="0">
                    <a:solidFill>
                      <a:srgbClr val="4B455C"/>
                    </a:solidFill>
                    <a:latin typeface="S-Core Dream 3 Light"/>
                    <a:cs typeface="S-Core Dream 3 Light"/>
                  </a:rPr>
                  <a:t>01</a:t>
                </a:r>
                <a:endParaRPr lang="en-US" dirty="0"/>
              </a:p>
            </p:txBody>
          </p:sp>
          <p:sp>
            <p:nvSpPr>
              <p:cNvPr id="3" name="Object 3"/>
              <p:cNvSpPr txBox="1"/>
              <p:nvPr/>
            </p:nvSpPr>
            <p:spPr>
              <a:xfrm>
                <a:off x="3598039" y="1867283"/>
                <a:ext cx="6126485" cy="1567288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algn="ctr">
                  <a:defRPr lang="ko-KR" altLang="en-US"/>
                </a:pPr>
                <a:r>
                  <a:rPr lang="en-US" sz="5100" b="0" kern="0" spc="-200" dirty="0" err="1">
                    <a:solidFill>
                      <a:srgbClr val="4B455C"/>
                    </a:solidFill>
                    <a:latin typeface="S-Core Dream 7 ExtraBold"/>
                    <a:ea typeface="S-Core Dream 7 ExtraBold"/>
                    <a:cs typeface="S-Core Dream 7 ExtraBold"/>
                  </a:rPr>
                  <a:t>팀소개</a:t>
                </a:r>
                <a:endParaRPr lang="en-US" dirty="0">
                  <a:latin typeface="S-Core Dream 7 ExtraBold"/>
                  <a:ea typeface="S-Core Dream 7 ExtraBold"/>
                </a:endParaRPr>
              </a:p>
            </p:txBody>
          </p:sp>
        </p:grpSp>
        <p:sp>
          <p:nvSpPr>
            <p:cNvPr id="8" name="Object 8"/>
            <p:cNvSpPr txBox="1"/>
            <p:nvPr/>
          </p:nvSpPr>
          <p:spPr>
            <a:xfrm>
              <a:off x="-274703" y="5882035"/>
              <a:ext cx="4658535" cy="6724209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 lang="ko-KR" altLang="en-US"/>
              </a:pPr>
              <a:r>
                <a:rPr lang="en-US" sz="24400" b="0" kern="0" spc="-190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03</a:t>
              </a:r>
              <a:endParaRPr lang="en-US"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567965" y="5747205"/>
              <a:ext cx="6186635" cy="1567287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lnSpc>
                  <a:spcPct val="200000"/>
                </a:lnSpc>
                <a:defRPr lang="ko-KR" altLang="en-US"/>
              </a:pPr>
              <a:r>
                <a:rPr lang="en-US" sz="5100" b="0" kern="0" spc="-200" dirty="0" err="1">
                  <a:solidFill>
                    <a:srgbClr val="4B455C"/>
                  </a:solidFill>
                  <a:latin typeface="S-Core Dream 7 ExtraBold"/>
                  <a:cs typeface="S-Core Dream 7 ExtraBold"/>
                </a:rPr>
                <a:t>설계도</a:t>
              </a:r>
              <a:endParaRPr lang="en-US" sz="5100" b="0" kern="0" spc="-200" dirty="0">
                <a:solidFill>
                  <a:srgbClr val="4B455C"/>
                </a:solidFill>
                <a:latin typeface="S-Core Dream 7 ExtraBold"/>
                <a:cs typeface="S-Core Dream 7 ExtraBold"/>
              </a:endParaRPr>
            </a:p>
            <a:p>
              <a:pPr algn="ctr">
                <a:lnSpc>
                  <a:spcPct val="200000"/>
                </a:lnSpc>
                <a:defRPr lang="ko-KR" altLang="en-US"/>
              </a:pPr>
              <a:r>
                <a:rPr lang="ko-KR" altLang="en-US" sz="5100" b="0" kern="0" spc="-200" dirty="0">
                  <a:solidFill>
                    <a:srgbClr val="4B455C"/>
                  </a:solidFill>
                  <a:latin typeface="S-Core Dream 7 ExtraBold"/>
                  <a:cs typeface="S-Core Dream 7 ExtraBold"/>
                </a:rPr>
                <a:t> </a:t>
              </a:r>
              <a:r>
                <a:rPr lang="ko-KR" altLang="en-US" sz="5100" b="0" kern="0" spc="-200" dirty="0">
                  <a:solidFill>
                    <a:srgbClr val="4B455C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/>
                </a:rPr>
                <a:t>데이터 </a:t>
              </a:r>
              <a:r>
                <a:rPr lang="ko-KR" altLang="en-US" sz="5100" b="0" kern="0" spc="-200" dirty="0" smtClean="0">
                  <a:solidFill>
                    <a:srgbClr val="4B455C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/>
                </a:rPr>
                <a:t>추출 </a:t>
              </a:r>
              <a:r>
                <a:rPr lang="ko-KR" altLang="en-US" sz="5100" b="0" kern="0" spc="-200" dirty="0">
                  <a:solidFill>
                    <a:srgbClr val="4B455C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7 ExtraBold"/>
                </a:rPr>
                <a:t>· 분석</a:t>
              </a:r>
            </a:p>
          </p:txBody>
        </p:sp>
      </p:grpSp>
      <p:grpSp>
        <p:nvGrpSpPr>
          <p:cNvPr id="1001" name="그룹 1001"/>
          <p:cNvGrpSpPr/>
          <p:nvPr/>
        </p:nvGrpSpPr>
        <p:grpSpPr>
          <a:xfrm>
            <a:off x="0" y="4896000"/>
            <a:ext cx="18285714" cy="493714"/>
            <a:chOff x="0" y="4896000"/>
            <a:chExt cx="182857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4896000"/>
              <a:ext cx="18285714" cy="493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5926951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altLang="ko-KR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Chromagram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1432" y="1430238"/>
            <a:ext cx="15627796" cy="7687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5926951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altLang="ko-KR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MFCCs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" y="1583779"/>
            <a:ext cx="16146052" cy="7389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6451880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프로토타이핑(메인)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69177"/>
            <a:ext cx="18288000" cy="9321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6451880" cy="9691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F8F7F2"/>
                </a:solidFill>
                <a:latin typeface="S-Core Dream 6 Bold" pitchFamily="34" charset="0"/>
                <a:cs typeface="S-Core Dream 6 Bold" pitchFamily="34" charset="0"/>
              </a:rPr>
              <a:t>프로토타이핑(로그인)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277"/>
            <a:ext cx="18288000" cy="9279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7642857" cy="973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F8F7F2"/>
                </a:solidFill>
                <a:latin typeface="S-Core Dream 6 Bold" pitchFamily="34" charset="0"/>
                <a:cs typeface="S-Core Dream 6 Bold" pitchFamily="34" charset="0"/>
              </a:rPr>
              <a:t>프로토타이핑(회원가입1)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10"/>
            <a:ext cx="18288000" cy="9294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7101504" cy="9691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F8F7F2"/>
                </a:solidFill>
                <a:latin typeface="S-Core Dream 6 Bold" pitchFamily="34" charset="0"/>
                <a:cs typeface="S-Core Dream 6 Bold" pitchFamily="34" charset="0"/>
              </a:rPr>
              <a:t>프로토타이핑(회원가입2)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177"/>
            <a:ext cx="18288000" cy="9317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7642857" cy="9691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F8F7F2"/>
                </a:solidFill>
                <a:latin typeface="S-Core Dream 6 Bold" pitchFamily="34" charset="0"/>
                <a:cs typeface="S-Core Dream 6 Bold" pitchFamily="34" charset="0"/>
              </a:rPr>
              <a:t>프로토타이핑(검색하기)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227"/>
            <a:ext cx="18288000" cy="9298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8617293" cy="973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F8F7F2"/>
                </a:solidFill>
                <a:latin typeface="S-Core Dream 6 Bold" pitchFamily="34" charset="0"/>
                <a:cs typeface="S-Core Dream 6 Bold" pitchFamily="34" charset="0"/>
              </a:rPr>
              <a:t>프로토타이핑(검색하기-세부)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973260"/>
            <a:ext cx="18268950" cy="9313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8617293" cy="973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F8F7F2"/>
                </a:solidFill>
                <a:latin typeface="S-Core Dream 6 Bold" pitchFamily="34" charset="0"/>
                <a:cs typeface="S-Core Dream 6 Bold" pitchFamily="34" charset="0"/>
              </a:rPr>
              <a:t>프로토타이핑(검색하기-세부)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10"/>
            <a:ext cx="18288000" cy="92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9772180" cy="9691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F8F7F2"/>
                </a:solidFill>
                <a:latin typeface="S-Core Dream 6 Bold" pitchFamily="34" charset="0"/>
                <a:cs typeface="S-Core Dream 6 Bold" pitchFamily="34" charset="0"/>
              </a:rPr>
              <a:t>프로토타이핑(좋아요 표시한 곡)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177"/>
            <a:ext cx="18288000" cy="9317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137" y="1803219"/>
            <a:ext cx="12671937" cy="291535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12000" b="0" kern="0" spc="-1000">
                <a:solidFill>
                  <a:srgbClr val="F8F7F2"/>
                </a:solidFill>
                <a:latin typeface="S-Core Dream 7 ExtraBold"/>
                <a:cs typeface="S-Core Dream 7 ExtraBold"/>
              </a:rPr>
              <a:t>팀소개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16200000">
            <a:off x="15153864" y="4162836"/>
            <a:ext cx="7118474" cy="8622602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31600" b="0" kern="0" spc="-3700">
                <a:solidFill>
                  <a:srgbClr val="F8F7F2"/>
                </a:solidFill>
                <a:latin typeface="S-Core Dream 3 Light"/>
                <a:cs typeface="S-Core Dream 3 Light"/>
              </a:rPr>
              <a:t>01</a:t>
            </a:r>
            <a:endParaRPr 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3112606" y="689028"/>
            <a:ext cx="4535351" cy="882572"/>
            <a:chOff x="13112606" y="689028"/>
            <a:chExt cx="4535351" cy="882572"/>
          </a:xfrm>
        </p:grpSpPr>
        <p:sp>
          <p:nvSpPr>
            <p:cNvPr id="16" name="Object 6"/>
            <p:cNvSpPr txBox="1"/>
            <p:nvPr/>
          </p:nvSpPr>
          <p:spPr>
            <a:xfrm>
              <a:off x="13559644" y="1145654"/>
              <a:ext cx="4014040" cy="42594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자바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,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파이썬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기반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빅데이터분석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머신러닝활용</a:t>
              </a:r>
              <a:endParaRPr lang="en-US" dirty="0"/>
            </a:p>
          </p:txBody>
        </p:sp>
        <p:grpSp>
          <p:nvGrpSpPr>
            <p:cNvPr id="17" name="그룹 1002"/>
            <p:cNvGrpSpPr/>
            <p:nvPr/>
          </p:nvGrpSpPr>
          <p:grpSpPr>
            <a:xfrm>
              <a:off x="13112606" y="1462765"/>
              <a:ext cx="4535351" cy="72938"/>
              <a:chOff x="13112607" y="1462765"/>
              <a:chExt cx="4535351" cy="72938"/>
            </a:xfrm>
          </p:grpSpPr>
          <p:pic>
            <p:nvPicPr>
              <p:cNvPr id="19" name="Object 7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3112607" y="1462765"/>
                <a:ext cx="4535351" cy="72938"/>
              </a:xfrm>
              <a:prstGeom prst="rect">
                <a:avLst/>
              </a:prstGeom>
            </p:spPr>
          </p:pic>
        </p:grpSp>
        <p:sp>
          <p:nvSpPr>
            <p:cNvPr id="18" name="Object 10"/>
            <p:cNvSpPr txBox="1"/>
            <p:nvPr/>
          </p:nvSpPr>
          <p:spPr>
            <a:xfrm>
              <a:off x="13578413" y="689028"/>
              <a:ext cx="2676126" cy="77547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2500" b="0" kern="0" spc="-100">
                  <a:solidFill>
                    <a:srgbClr val="F8F7F2"/>
                  </a:solidFill>
                  <a:latin typeface="S-Core Dream 7 ExtraBold"/>
                  <a:cs typeface="S-Core Dream 7 ExtraBold"/>
                </a:rPr>
                <a:t>[빅데이터 전문가]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10241353" cy="9691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F8F7F2"/>
                </a:solidFill>
                <a:latin typeface="S-Core Dream 6 Bold" pitchFamily="34" charset="0"/>
                <a:cs typeface="S-Core Dream 6 Bold" pitchFamily="34" charset="0"/>
              </a:rPr>
              <a:t>프로토타이핑(플레이리스트 만들기)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969177"/>
            <a:ext cx="18307050" cy="9317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9086466" cy="9732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F8F7F2"/>
                </a:solidFill>
                <a:latin typeface="S-Core Dream 6 Bold" pitchFamily="34" charset="0"/>
                <a:cs typeface="S-Core Dream 6 Bold" pitchFamily="34" charset="0"/>
              </a:rPr>
              <a:t>프로토타이핑(내 플레이리스트)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260"/>
            <a:ext cx="18288000" cy="9313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137" y="1803219"/>
            <a:ext cx="16925320" cy="79081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12000" b="0" kern="0" spc="-1000" dirty="0" err="1">
                <a:solidFill>
                  <a:srgbClr val="F8F7F2"/>
                </a:solidFill>
                <a:latin typeface="S-Core Dream 7 ExtraBold"/>
                <a:cs typeface="S-Core Dream 7 ExtraBold"/>
              </a:rPr>
              <a:t>기획화면</a:t>
            </a:r>
            <a:endParaRPr lang="en-US" sz="12000" b="0" kern="0" spc="-1000" dirty="0">
              <a:solidFill>
                <a:srgbClr val="F8F7F2"/>
              </a:solidFill>
              <a:latin typeface="S-Core Dream 7 ExtraBold"/>
              <a:cs typeface="S-Core Dream 7 ExtraBold"/>
            </a:endParaRPr>
          </a:p>
          <a:p>
            <a:pPr algn="just">
              <a:defRPr lang="ko-KR" altLang="en-US"/>
            </a:pPr>
            <a:endParaRPr lang="en-US" sz="12000" b="0" kern="0" spc="-1000" dirty="0">
              <a:solidFill>
                <a:srgbClr val="F8F7F2"/>
              </a:solidFill>
              <a:latin typeface="S-Core Dream 7 ExtraBold"/>
              <a:cs typeface="S-Core Dream 7 ExtraBold"/>
            </a:endParaRPr>
          </a:p>
          <a:p>
            <a:pPr algn="just">
              <a:defRPr lang="ko-KR" altLang="en-US"/>
            </a:pPr>
            <a:endParaRPr lang="en-US" sz="12000" b="0" kern="0" spc="-1000" dirty="0">
              <a:solidFill>
                <a:srgbClr val="F8F7F2"/>
              </a:solidFill>
              <a:latin typeface="S-Core Dream 7 ExtraBold"/>
              <a:cs typeface="S-Core Dream 7 ExtraBold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578413" y="689028"/>
            <a:ext cx="2676126" cy="775478"/>
          </a:xfrm>
          <a:prstGeom prst="rect">
            <a:avLst/>
          </a:prstGeom>
          <a:noFill/>
        </p:spPr>
        <p:txBody>
          <a:bodyPr wrap="square"/>
          <a:lstStyle/>
          <a:p>
            <a:pPr algn="r">
              <a:defRPr lang="ko-KR" altLang="en-US"/>
            </a:pP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 rot="16200000">
            <a:off x="15153864" y="4162836"/>
            <a:ext cx="7118474" cy="8622602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31600" b="0" kern="0" spc="-3700">
                <a:solidFill>
                  <a:srgbClr val="F8F7F2"/>
                </a:solidFill>
                <a:latin typeface="S-Core Dream 3 Light"/>
                <a:cs typeface="S-Core Dream 3 Light"/>
              </a:rPr>
              <a:t>04</a:t>
            </a:r>
            <a:endParaRPr 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3112606" y="689028"/>
            <a:ext cx="4535351" cy="867764"/>
            <a:chOff x="13112606" y="689028"/>
            <a:chExt cx="4535351" cy="867764"/>
          </a:xfrm>
        </p:grpSpPr>
        <p:sp>
          <p:nvSpPr>
            <p:cNvPr id="16" name="Object 6"/>
            <p:cNvSpPr txBox="1"/>
            <p:nvPr/>
          </p:nvSpPr>
          <p:spPr>
            <a:xfrm>
              <a:off x="13536488" y="1145654"/>
              <a:ext cx="3829272" cy="41113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자바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,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파이썬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기반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빅데이터분석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머신러닝활용</a:t>
              </a:r>
              <a:endParaRPr lang="en-US" dirty="0"/>
            </a:p>
          </p:txBody>
        </p:sp>
        <p:grpSp>
          <p:nvGrpSpPr>
            <p:cNvPr id="17" name="그룹 1002"/>
            <p:cNvGrpSpPr/>
            <p:nvPr/>
          </p:nvGrpSpPr>
          <p:grpSpPr>
            <a:xfrm>
              <a:off x="13112606" y="1462765"/>
              <a:ext cx="4535351" cy="72938"/>
              <a:chOff x="13112607" y="1462765"/>
              <a:chExt cx="4535351" cy="72938"/>
            </a:xfrm>
          </p:grpSpPr>
          <p:pic>
            <p:nvPicPr>
              <p:cNvPr id="19" name="Object 7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3112607" y="1462765"/>
                <a:ext cx="4535351" cy="72938"/>
              </a:xfrm>
              <a:prstGeom prst="rect">
                <a:avLst/>
              </a:prstGeom>
            </p:spPr>
          </p:pic>
        </p:grpSp>
        <p:sp>
          <p:nvSpPr>
            <p:cNvPr id="18" name="Object 10"/>
            <p:cNvSpPr txBox="1"/>
            <p:nvPr/>
          </p:nvSpPr>
          <p:spPr>
            <a:xfrm>
              <a:off x="13578413" y="689028"/>
              <a:ext cx="2676126" cy="77547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2500" b="0" kern="0" spc="-100">
                  <a:solidFill>
                    <a:srgbClr val="F8F7F2"/>
                  </a:solidFill>
                  <a:latin typeface="S-Core Dream 7 ExtraBold"/>
                  <a:cs typeface="S-Core Dream 7 ExtraBold"/>
                </a:rPr>
                <a:t>[빅데이터 전문가]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6451880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기획화면(메인)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364" y="1268760"/>
            <a:ext cx="17605956" cy="8568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6451880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기획화면(로그인)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368" y="1356918"/>
            <a:ext cx="17425936" cy="8480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6451880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기획화면(회원가입1)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368" y="1396852"/>
            <a:ext cx="17461940" cy="8440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6451880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기획화면(회원가입2)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368" y="1420552"/>
            <a:ext cx="17492884" cy="8381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6451880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기획화면(검색하기)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369" y="1016732"/>
            <a:ext cx="17317924" cy="882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7751128" cy="97326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기획화면(검색하기-세부)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970" y="1052735"/>
            <a:ext cx="17522338" cy="8892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8148120" cy="97326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기획화면(좋아요 표시한 곡)</a:t>
            </a:r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364" y="1057706"/>
            <a:ext cx="17497944" cy="881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571" y="4691124"/>
            <a:ext cx="8514286" cy="5269183"/>
            <a:chOff x="628571" y="4691124"/>
            <a:chExt cx="8514286" cy="5269183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628571" y="1023141"/>
            <a:ext cx="8514286" cy="3214320"/>
            <a:chOff x="628571" y="1023141"/>
            <a:chExt cx="8514286" cy="3214320"/>
          </a:xfrm>
        </p:grpSpPr>
        <p:sp>
          <p:nvSpPr>
            <p:cNvPr id="5" name="Object 5"/>
            <p:cNvSpPr txBox="1"/>
            <p:nvPr/>
          </p:nvSpPr>
          <p:spPr>
            <a:xfrm>
              <a:off x="3801393" y="1023141"/>
              <a:ext cx="5341464" cy="482147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설계문서작성</a:t>
              </a:r>
            </a:p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일정관리</a:t>
              </a:r>
            </a:p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DB설계</a:t>
              </a:r>
            </a:p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역할분배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-431707" y="1581770"/>
              <a:ext cx="5301393" cy="333432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100" u="sng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PM</a:t>
              </a:r>
            </a:p>
            <a:p>
              <a:pPr algn="ctr"/>
              <a:r>
                <a:rPr lang="en-US" sz="51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노동혁</a:t>
              </a:r>
              <a:endParaRPr lang="en-US" dirty="0"/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9210025" y="1023141"/>
            <a:ext cx="8471149" cy="3214315"/>
            <a:chOff x="9210025" y="1023141"/>
            <a:chExt cx="8471149" cy="3214315"/>
          </a:xfrm>
        </p:grpSpPr>
        <p:sp>
          <p:nvSpPr>
            <p:cNvPr id="9" name="Object 9"/>
            <p:cNvSpPr txBox="1"/>
            <p:nvPr/>
          </p:nvSpPr>
          <p:spPr>
            <a:xfrm>
              <a:off x="12433666" y="1023141"/>
              <a:ext cx="5247508" cy="48214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문서관리 및 총괄</a:t>
              </a:r>
            </a:p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DB설계</a:t>
              </a:r>
            </a:p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역할분배</a:t>
              </a:r>
            </a:p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요구분석</a:t>
              </a:r>
              <a:endParaRPr lang="en-US" dirty="0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8141739" y="1581770"/>
              <a:ext cx="5341429" cy="333432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100" u="sng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PM</a:t>
              </a:r>
            </a:p>
            <a:p>
              <a:pPr algn="ctr"/>
              <a:r>
                <a:rPr lang="en-US" sz="51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김무겸</a:t>
              </a:r>
              <a:endParaRPr lang="en-US" dirty="0"/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9142857" y="6951979"/>
            <a:ext cx="8495238" cy="2222888"/>
            <a:chOff x="9142857" y="6951979"/>
            <a:chExt cx="8495238" cy="2222888"/>
          </a:xfrm>
        </p:grpSpPr>
        <p:sp>
          <p:nvSpPr>
            <p:cNvPr id="13" name="Object 13"/>
            <p:cNvSpPr txBox="1"/>
            <p:nvPr/>
          </p:nvSpPr>
          <p:spPr>
            <a:xfrm>
              <a:off x="12360476" y="7280966"/>
              <a:ext cx="5277619" cy="23406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화면설계 및 편집</a:t>
              </a:r>
            </a:p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프로그램 구조 설계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068549" y="6951979"/>
              <a:ext cx="5371539" cy="33343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100" u="sng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PG</a:t>
              </a:r>
            </a:p>
            <a:p>
              <a:pPr algn="ctr"/>
              <a:r>
                <a:rPr lang="en-US" sz="51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두성수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580451" y="6869739"/>
            <a:ext cx="8538346" cy="2387366"/>
            <a:chOff x="580451" y="6869739"/>
            <a:chExt cx="8538346" cy="2387366"/>
          </a:xfrm>
        </p:grpSpPr>
        <p:sp>
          <p:nvSpPr>
            <p:cNvPr id="17" name="Object 17"/>
            <p:cNvSpPr txBox="1"/>
            <p:nvPr/>
          </p:nvSpPr>
          <p:spPr>
            <a:xfrm>
              <a:off x="3767293" y="6869739"/>
              <a:ext cx="5351504" cy="35810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기획</a:t>
              </a:r>
            </a:p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화면설계 및 편집</a:t>
              </a:r>
            </a:p>
            <a:p>
              <a:pPr algn="ctr"/>
              <a:r>
                <a:rPr lang="en-US" sz="36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디자인</a:t>
              </a:r>
              <a:endParaRPr lang="en-US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-479827" y="6926609"/>
              <a:ext cx="5301393" cy="333433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5100" u="sng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PL</a:t>
              </a:r>
            </a:p>
            <a:p>
              <a:pPr algn="ctr"/>
              <a:r>
                <a:rPr lang="en-US" sz="5100" kern="0" spc="-200" dirty="0" smtClean="0">
                  <a:solidFill>
                    <a:srgbClr val="4B455C"/>
                  </a:solidFill>
                  <a:latin typeface="S-Core Dream 7 ExtraBold" pitchFamily="34" charset="0"/>
                  <a:cs typeface="S-Core Dream 7 ExtraBold" pitchFamily="34" charset="0"/>
                </a:rPr>
                <a:t>장가영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0" y="4896000"/>
            <a:ext cx="18285714" cy="493714"/>
            <a:chOff x="0" y="4896000"/>
            <a:chExt cx="18285714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96000"/>
              <a:ext cx="18285714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85464" y="4902015"/>
            <a:ext cx="10321805" cy="493714"/>
            <a:chOff x="3985464" y="4902015"/>
            <a:chExt cx="10321805" cy="493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985464" y="4902015"/>
              <a:ext cx="10321805" cy="493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9230827" cy="97326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기획화면(플레이리스트 만들기)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368" y="1088739"/>
            <a:ext cx="17461940" cy="8892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8148120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기획화면(내 플레이리스트)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372" y="1160748"/>
            <a:ext cx="17425936" cy="8676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2552699"/>
            <a:ext cx="18288000" cy="773430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3900" kern="0" spc="-2900" dirty="0" smtClean="0">
                <a:solidFill>
                  <a:srgbClr val="4B455C"/>
                </a:solidFill>
                <a:latin typeface="S-Core Dream 7 ExtraBold" pitchFamily="34" charset="0"/>
                <a:cs typeface="S-Core Dream 7 ExtraBold" pitchFamily="34" charset="0"/>
              </a:rPr>
              <a:t>Q &amp; 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-1" y="3303552"/>
            <a:ext cx="18288001" cy="647028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400" kern="0" spc="-2100" dirty="0" smtClean="0">
                <a:solidFill>
                  <a:srgbClr val="4B455C"/>
                </a:solidFill>
                <a:latin typeface="S-Core Dream 7 ExtraBold" pitchFamily="34" charset="0"/>
                <a:cs typeface="S-Core Dream 7 ExtraBold" pitchFamily="34" charset="0"/>
              </a:rPr>
              <a:t>THANK YOU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137" y="1803219"/>
            <a:ext cx="16925320" cy="79081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12000" b="0" kern="0" spc="-1000">
                <a:solidFill>
                  <a:srgbClr val="F8F7F2"/>
                </a:solidFill>
                <a:latin typeface="S-Core Dream 7 ExtraBold"/>
                <a:cs typeface="S-Core Dream 7 ExtraBold"/>
              </a:rPr>
              <a:t>프로젝트 개요</a:t>
            </a:r>
          </a:p>
          <a:p>
            <a:pPr algn="just">
              <a:defRPr lang="ko-KR" altLang="en-US"/>
            </a:pPr>
            <a:endParaRPr lang="en-US" sz="12000" b="0" kern="0" spc="-1000">
              <a:solidFill>
                <a:srgbClr val="F8F7F2"/>
              </a:solidFill>
              <a:latin typeface="S-Core Dream 7 ExtraBold"/>
              <a:cs typeface="S-Core Dream 7 ExtraBold"/>
            </a:endParaRPr>
          </a:p>
          <a:p>
            <a:pPr algn="just">
              <a:defRPr lang="ko-KR" altLang="en-US"/>
            </a:pPr>
            <a:r>
              <a:rPr lang="en-US" sz="12000" b="0" kern="0" spc="-1000">
                <a:solidFill>
                  <a:srgbClr val="F8F7F2"/>
                </a:solidFill>
                <a:latin typeface="S-Core Dream 7 ExtraBold"/>
                <a:cs typeface="S-Core Dream 7 ExtraBold"/>
              </a:rPr>
              <a:t>개발환경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3112606" y="689028"/>
            <a:ext cx="4535351" cy="905170"/>
            <a:chOff x="13112606" y="689028"/>
            <a:chExt cx="4535351" cy="905170"/>
          </a:xfrm>
        </p:grpSpPr>
        <p:sp>
          <p:nvSpPr>
            <p:cNvPr id="6" name="Object 6"/>
            <p:cNvSpPr txBox="1"/>
            <p:nvPr/>
          </p:nvSpPr>
          <p:spPr>
            <a:xfrm>
              <a:off x="13500484" y="1147056"/>
              <a:ext cx="3865276" cy="447142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자바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,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파이썬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기반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빅데이터분석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머신러닝활용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3112606" y="1462765"/>
              <a:ext cx="4535351" cy="72938"/>
              <a:chOff x="13112607" y="1462765"/>
              <a:chExt cx="4535351" cy="7293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3112607" y="1462765"/>
                <a:ext cx="4535351" cy="72938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3578413" y="689028"/>
              <a:ext cx="2676126" cy="77547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2500" b="0" kern="0" spc="-100">
                  <a:solidFill>
                    <a:srgbClr val="F8F7F2"/>
                  </a:solidFill>
                  <a:latin typeface="S-Core Dream 7 ExtraBold"/>
                  <a:cs typeface="S-Core Dream 7 ExtraBold"/>
                </a:rPr>
                <a:t>[빅데이터 전문가]</a:t>
              </a:r>
              <a:endParaRPr lang="en-US"/>
            </a:p>
          </p:txBody>
        </p:sp>
      </p:grpSp>
      <p:sp>
        <p:nvSpPr>
          <p:cNvPr id="11" name="Object 11"/>
          <p:cNvSpPr txBox="1"/>
          <p:nvPr/>
        </p:nvSpPr>
        <p:spPr>
          <a:xfrm rot="16200000">
            <a:off x="15153864" y="4162836"/>
            <a:ext cx="7118474" cy="8622602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31600" b="0" kern="0" spc="-3700">
                <a:solidFill>
                  <a:srgbClr val="F8F7F2"/>
                </a:solidFill>
                <a:latin typeface="S-Core Dream 3 Light"/>
                <a:cs typeface="S-Core Dream 3 Light"/>
              </a:rPr>
              <a:t>02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077200" y="2565333"/>
            <a:ext cx="9780451" cy="1429221"/>
          </a:xfrm>
          <a:prstGeom prst="rect">
            <a:avLst/>
          </a:prstGeom>
          <a:noFill/>
        </p:spPr>
        <p:txBody>
          <a:bodyPr wrap="square"/>
          <a:lstStyle/>
          <a:p>
            <a:pPr algn="r">
              <a:defRPr lang="ko-KR" altLang="en-US"/>
            </a:pPr>
            <a:r>
              <a:rPr lang="en-US" sz="4800" b="1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# </a:t>
            </a:r>
            <a:r>
              <a:rPr lang="en-US" sz="4800" b="1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음악추천</a:t>
            </a:r>
            <a:r>
              <a:rPr lang="en-US" sz="4800" b="1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 </a:t>
            </a:r>
            <a:r>
              <a:rPr lang="en-US" sz="4800" b="1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스트리밍</a:t>
            </a:r>
            <a:r>
              <a:rPr lang="en-US" sz="4800" b="1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 </a:t>
            </a:r>
            <a:r>
              <a:rPr lang="en-US" sz="4800" b="1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사이트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857447" y="4301436"/>
            <a:ext cx="4956087" cy="3737279"/>
            <a:chOff x="2857447" y="4301436"/>
            <a:chExt cx="4956087" cy="37372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57447" y="4301436"/>
              <a:ext cx="4956087" cy="37372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832632" y="4094529"/>
            <a:ext cx="3094931" cy="53595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1800" u="sng" dirty="0" smtClean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2021.08.30~ </a:t>
            </a:r>
            <a:r>
              <a:rPr lang="en-US" sz="1800" u="sng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2021.09.10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21296" y="5448300"/>
            <a:ext cx="5166703" cy="450239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 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개발</a:t>
            </a: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 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내역</a:t>
            </a: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 </a:t>
            </a: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 1. 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계획</a:t>
            </a: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, 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요구사항</a:t>
            </a: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 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검토</a:t>
            </a:r>
            <a:endParaRPr lang="en-US" sz="3600" b="1" kern="0" spc="-100" dirty="0">
              <a:solidFill>
                <a:srgbClr val="4B455C"/>
              </a:solidFill>
              <a:latin typeface="S-Core Dream 3 Light"/>
              <a:cs typeface="S-Core Dream 3 Light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 2. 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데이터베이스</a:t>
            </a: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 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설계</a:t>
            </a:r>
            <a:endParaRPr lang="en-US" sz="3600" b="1" kern="0" spc="-100" dirty="0">
              <a:solidFill>
                <a:srgbClr val="4B455C"/>
              </a:solidFill>
              <a:latin typeface="S-Core Dream 3 Light"/>
              <a:cs typeface="S-Core Dream 3 Light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 3. 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프로토타이핑</a:t>
            </a:r>
            <a:endParaRPr lang="en-US" sz="3600" b="1" kern="0" spc="-100" dirty="0">
              <a:solidFill>
                <a:srgbClr val="4B455C"/>
              </a:solidFill>
              <a:latin typeface="S-Core Dream 3 Light"/>
              <a:cs typeface="S-Core Dream 3 Light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 4. html 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웹페이지</a:t>
            </a:r>
            <a:r>
              <a:rPr lang="en-US" sz="3600" b="1" kern="0" spc="-100" dirty="0">
                <a:solidFill>
                  <a:srgbClr val="4B455C"/>
                </a:solidFill>
                <a:latin typeface="S-Core Dream 3 Light"/>
                <a:cs typeface="S-Core Dream 3 Light"/>
              </a:rPr>
              <a:t> </a:t>
            </a:r>
            <a:r>
              <a:rPr lang="en-US" sz="3600" b="1" kern="0" spc="-100" dirty="0" err="1">
                <a:solidFill>
                  <a:srgbClr val="4B455C"/>
                </a:solidFill>
                <a:latin typeface="S-Core Dream 3 Light"/>
                <a:cs typeface="S-Core Dream 3 Light"/>
              </a:rPr>
              <a:t>구현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0644198" y="3666871"/>
            <a:ext cx="6934124" cy="53595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1800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프로젝트를</a:t>
            </a:r>
            <a:r>
              <a:rPr lang="en-US" sz="1800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 </a:t>
            </a:r>
            <a:r>
              <a:rPr lang="en-US" sz="1800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통해</a:t>
            </a:r>
            <a:r>
              <a:rPr lang="en-US" sz="1800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 </a:t>
            </a:r>
            <a:r>
              <a:rPr lang="en-US" sz="1800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빅데이터</a:t>
            </a:r>
            <a:r>
              <a:rPr lang="en-US" sz="1800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 </a:t>
            </a:r>
            <a:r>
              <a:rPr lang="en-US" sz="1800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활용</a:t>
            </a:r>
            <a:r>
              <a:rPr lang="en-US" sz="1800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 및 </a:t>
            </a:r>
            <a:r>
              <a:rPr lang="en-US" sz="1800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웹사이트</a:t>
            </a:r>
            <a:r>
              <a:rPr lang="en-US" sz="1800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 </a:t>
            </a:r>
            <a:r>
              <a:rPr lang="en-US" sz="1800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제작을</a:t>
            </a:r>
            <a:r>
              <a:rPr lang="en-US" sz="1800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 </a:t>
            </a:r>
            <a:r>
              <a:rPr lang="en-US" sz="1800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목표로</a:t>
            </a:r>
            <a:r>
              <a:rPr lang="en-US" sz="1800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 </a:t>
            </a:r>
            <a:r>
              <a:rPr lang="en-US" sz="1800" dirty="0" err="1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한다</a:t>
            </a:r>
            <a:r>
              <a:rPr lang="en-US" sz="1800" dirty="0">
                <a:solidFill>
                  <a:srgbClr val="4B455C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Noto Sans CJK KR Regular"/>
              </a:rPr>
              <a:t>.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703670" y="796099"/>
            <a:ext cx="16974472" cy="1528675"/>
            <a:chOff x="703670" y="796099"/>
            <a:chExt cx="16974472" cy="15286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3670" y="1996224"/>
              <a:ext cx="16974472" cy="328550"/>
              <a:chOff x="703670" y="1996224"/>
              <a:chExt cx="16974472" cy="32855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03670" y="1996224"/>
                <a:ext cx="16974472" cy="328550"/>
              </a:xfrm>
              <a:prstGeom prst="rect">
                <a:avLst/>
              </a:prstGeom>
            </p:spPr>
          </p:pic>
        </p:grpSp>
        <p:sp>
          <p:nvSpPr>
            <p:cNvPr id="20" name="Object 20"/>
            <p:cNvSpPr txBox="1"/>
            <p:nvPr/>
          </p:nvSpPr>
          <p:spPr>
            <a:xfrm>
              <a:off x="738935" y="796099"/>
              <a:ext cx="12533702" cy="169882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 lang="ko-KR" altLang="en-US"/>
              </a:pPr>
              <a:r>
                <a:rPr lang="en-US" sz="6200" b="0" kern="0" spc="-500" dirty="0" err="1">
                  <a:solidFill>
                    <a:srgbClr val="4B455C"/>
                  </a:solidFill>
                  <a:latin typeface="S-Core Dream 7 ExtraBold"/>
                  <a:cs typeface="S-Core Dream 7 ExtraBold"/>
                </a:rPr>
                <a:t>프로젝트개요</a:t>
              </a:r>
              <a:endParaRPr 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112606" y="689028"/>
            <a:ext cx="4535350" cy="867764"/>
            <a:chOff x="13112606" y="689028"/>
            <a:chExt cx="4535350" cy="867764"/>
          </a:xfrm>
        </p:grpSpPr>
        <p:sp>
          <p:nvSpPr>
            <p:cNvPr id="28" name="Object 9"/>
            <p:cNvSpPr txBox="1"/>
            <p:nvPr/>
          </p:nvSpPr>
          <p:spPr>
            <a:xfrm>
              <a:off x="13500484" y="1114964"/>
              <a:ext cx="3865276" cy="44182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자바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,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파이썬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기반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빅데이터분석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머신러닝활용</a:t>
              </a:r>
              <a:endParaRPr lang="en-US" dirty="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3112606" y="689028"/>
              <a:ext cx="4535350" cy="846675"/>
              <a:chOff x="13112606" y="689028"/>
              <a:chExt cx="4535350" cy="846675"/>
            </a:xfrm>
          </p:grpSpPr>
          <p:grpSp>
            <p:nvGrpSpPr>
              <p:cNvPr id="30" name="그룹 1002"/>
              <p:cNvGrpSpPr/>
              <p:nvPr/>
            </p:nvGrpSpPr>
            <p:grpSpPr>
              <a:xfrm>
                <a:off x="13112606" y="1462765"/>
                <a:ext cx="4535351" cy="72938"/>
                <a:chOff x="13112607" y="1462765"/>
                <a:chExt cx="4535351" cy="72938"/>
              </a:xfrm>
            </p:grpSpPr>
            <p:pic>
              <p:nvPicPr>
                <p:cNvPr id="32" name="Object 5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3112607" y="1462765"/>
                  <a:ext cx="4535351" cy="72938"/>
                </a:xfrm>
                <a:prstGeom prst="rect">
                  <a:avLst/>
                </a:prstGeom>
              </p:spPr>
            </p:pic>
          </p:grpSp>
          <p:sp>
            <p:nvSpPr>
              <p:cNvPr id="31" name="Object 10"/>
              <p:cNvSpPr txBox="1"/>
              <p:nvPr/>
            </p:nvSpPr>
            <p:spPr>
              <a:xfrm>
                <a:off x="13578413" y="689028"/>
                <a:ext cx="2676126" cy="775478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algn="r">
                  <a:defRPr lang="ko-KR" altLang="en-US"/>
                </a:pPr>
                <a:r>
                  <a:rPr lang="en-US" sz="2500" b="0" kern="0" spc="-100">
                    <a:solidFill>
                      <a:srgbClr val="4B455C"/>
                    </a:solidFill>
                    <a:latin typeface="S-Core Dream 7 ExtraBold"/>
                    <a:cs typeface="S-Core Dream 7 ExtraBold"/>
                  </a:rPr>
                  <a:t>[빅데이터 전문가]</a:t>
                </a:r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03670" y="796099"/>
            <a:ext cx="16974472" cy="1480554"/>
            <a:chOff x="703670" y="796099"/>
            <a:chExt cx="16974472" cy="148055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03670" y="1948104"/>
              <a:ext cx="16974472" cy="328550"/>
              <a:chOff x="703670" y="1948104"/>
              <a:chExt cx="16974472" cy="3285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703670" y="1948104"/>
                <a:ext cx="16974472" cy="328550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738935" y="796099"/>
              <a:ext cx="12533702" cy="162664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 lang="ko-KR" altLang="en-US"/>
              </a:pPr>
              <a:r>
                <a:rPr lang="en-US" sz="6200" b="0" kern="0" spc="-500">
                  <a:solidFill>
                    <a:srgbClr val="4B455C"/>
                  </a:solidFill>
                  <a:latin typeface="S-Core Dream 7 ExtraBold"/>
                  <a:cs typeface="S-Core Dream 7 ExtraBold"/>
                </a:rPr>
                <a:t>개발환경</a:t>
              </a:r>
              <a:endParaRPr lang="en-US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-1500000" y="3804196"/>
            <a:ext cx="10642857" cy="1593674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6000" b="0" kern="0" spc="-500">
                <a:solidFill>
                  <a:srgbClr val="4B455C"/>
                </a:solidFill>
                <a:latin typeface="S-Core Dream 7 ExtraBold"/>
                <a:cs typeface="S-Core Dream 7 ExtraBold"/>
              </a:rPr>
              <a:t>사용언어 및 기술</a:t>
            </a:r>
            <a:endParaRPr lang="en-US"/>
          </a:p>
        </p:txBody>
      </p:sp>
      <p:sp>
        <p:nvSpPr>
          <p:cNvPr id="16" name="Object 16"/>
          <p:cNvSpPr txBox="1"/>
          <p:nvPr/>
        </p:nvSpPr>
        <p:spPr>
          <a:xfrm>
            <a:off x="9612030" y="3406385"/>
            <a:ext cx="12099166" cy="1908635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en-US" sz="3600" kern="0">
                <a:solidFill>
                  <a:srgbClr val="4B455C"/>
                </a:solidFill>
                <a:latin typeface="S-Core Dream 7 ExtraBold"/>
                <a:cs typeface="S-Core Dream 7 ExtraBold"/>
              </a:rPr>
              <a:t>HTML, Java, Python, JS, Jquery, </a:t>
            </a: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sz="3600" kern="0">
                <a:solidFill>
                  <a:srgbClr val="4B455C"/>
                </a:solidFill>
                <a:latin typeface="S-Core Dream 7 ExtraBold"/>
                <a:cs typeface="S-Core Dream 7 ExtraBold"/>
              </a:rPr>
              <a:t>Ajax, CSS, JSP, MySQL</a:t>
            </a:r>
            <a:endParaRPr lang="en-US"/>
          </a:p>
        </p:txBody>
      </p:sp>
      <p:sp>
        <p:nvSpPr>
          <p:cNvPr id="17" name="Object 17"/>
          <p:cNvSpPr txBox="1"/>
          <p:nvPr/>
        </p:nvSpPr>
        <p:spPr>
          <a:xfrm>
            <a:off x="-1500000" y="6516397"/>
            <a:ext cx="10642857" cy="1593674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6000" b="0" kern="0" spc="-500">
                <a:solidFill>
                  <a:srgbClr val="4B455C"/>
                </a:solidFill>
                <a:latin typeface="S-Core Dream 7 ExtraBold"/>
                <a:cs typeface="S-Core Dream 7 ExtraBold"/>
              </a:rPr>
              <a:t>개발도구</a:t>
            </a:r>
            <a:endParaRPr lang="en-US"/>
          </a:p>
        </p:txBody>
      </p:sp>
      <p:sp>
        <p:nvSpPr>
          <p:cNvPr id="18" name="Object 18"/>
          <p:cNvSpPr txBox="1"/>
          <p:nvPr/>
        </p:nvSpPr>
        <p:spPr>
          <a:xfrm>
            <a:off x="9612030" y="5829300"/>
            <a:ext cx="12039098" cy="342900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en-US" sz="3600" kern="0">
                <a:solidFill>
                  <a:srgbClr val="4B455C"/>
                </a:solidFill>
                <a:latin typeface="S-Core Dream 7 ExtraBold"/>
                <a:cs typeface="S-Core Dream 7 ExtraBold"/>
              </a:rPr>
              <a:t>Eclipse IDE, Spyder v4.2.5, </a:t>
            </a: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sz="3600" kern="0">
                <a:solidFill>
                  <a:srgbClr val="4B455C"/>
                </a:solidFill>
                <a:latin typeface="S-Core Dream 7 ExtraBold"/>
                <a:cs typeface="S-Core Dream 7 ExtraBold"/>
              </a:rPr>
              <a:t>MySQL 8.0.21,Tomcat 8.5, SVN,</a:t>
            </a: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sz="3600" kern="0">
                <a:solidFill>
                  <a:srgbClr val="4B455C"/>
                </a:solidFill>
                <a:latin typeface="S-Core Dream 7 ExtraBold"/>
                <a:cs typeface="S-Core Dream 7 ExtraBold"/>
              </a:rPr>
              <a:t>PicPick, PowerPoint</a:t>
            </a:r>
            <a:endParaRPr 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3112606" y="689028"/>
            <a:ext cx="4535350" cy="867764"/>
            <a:chOff x="13112606" y="689028"/>
            <a:chExt cx="4535350" cy="867764"/>
          </a:xfrm>
        </p:grpSpPr>
        <p:sp>
          <p:nvSpPr>
            <p:cNvPr id="20" name="Object 9"/>
            <p:cNvSpPr txBox="1"/>
            <p:nvPr/>
          </p:nvSpPr>
          <p:spPr>
            <a:xfrm>
              <a:off x="13523640" y="1114964"/>
              <a:ext cx="3829272" cy="44182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자바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,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파이썬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기반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빅데이터분석</a:t>
              </a:r>
              <a:r>
                <a:rPr lang="en-US" sz="1500" b="0" kern="0" spc="-100" dirty="0">
                  <a:solidFill>
                    <a:srgbClr val="4B455C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4B455C"/>
                  </a:solidFill>
                  <a:latin typeface="S-Core Dream 3 Light"/>
                  <a:cs typeface="S-Core Dream 3 Light"/>
                </a:rPr>
                <a:t>머신러닝활용</a:t>
              </a:r>
              <a:endParaRPr lang="en-US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3112606" y="689028"/>
              <a:ext cx="4535350" cy="846675"/>
              <a:chOff x="13112606" y="689028"/>
              <a:chExt cx="4535350" cy="846675"/>
            </a:xfrm>
          </p:grpSpPr>
          <p:grpSp>
            <p:nvGrpSpPr>
              <p:cNvPr id="22" name="그룹 1002"/>
              <p:cNvGrpSpPr/>
              <p:nvPr/>
            </p:nvGrpSpPr>
            <p:grpSpPr>
              <a:xfrm>
                <a:off x="13112606" y="1462765"/>
                <a:ext cx="4535351" cy="72938"/>
                <a:chOff x="13112607" y="1462765"/>
                <a:chExt cx="4535351" cy="72938"/>
              </a:xfrm>
            </p:grpSpPr>
            <p:pic>
              <p:nvPicPr>
                <p:cNvPr id="24" name="Object 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3112607" y="1462765"/>
                  <a:ext cx="4535351" cy="72938"/>
                </a:xfrm>
                <a:prstGeom prst="rect">
                  <a:avLst/>
                </a:prstGeom>
              </p:spPr>
            </p:pic>
          </p:grpSp>
          <p:sp>
            <p:nvSpPr>
              <p:cNvPr id="23" name="Object 10"/>
              <p:cNvSpPr txBox="1"/>
              <p:nvPr/>
            </p:nvSpPr>
            <p:spPr>
              <a:xfrm>
                <a:off x="13578413" y="689028"/>
                <a:ext cx="2676126" cy="775478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algn="r">
                  <a:defRPr lang="ko-KR" altLang="en-US"/>
                </a:pPr>
                <a:r>
                  <a:rPr lang="en-US" sz="2500" b="0" kern="0" spc="-100">
                    <a:solidFill>
                      <a:srgbClr val="4B455C"/>
                    </a:solidFill>
                    <a:latin typeface="S-Core Dream 7 ExtraBold"/>
                    <a:cs typeface="S-Core Dream 7 ExtraBold"/>
                  </a:rPr>
                  <a:t>[빅데이터 전문가]</a:t>
                </a:r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137" y="1803219"/>
            <a:ext cx="16925320" cy="2747226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12000" b="0" kern="0" spc="-1000" dirty="0" err="1">
                <a:solidFill>
                  <a:srgbClr val="F8F7F2"/>
                </a:solidFill>
                <a:latin typeface="S-Core Dream 7 ExtraBold"/>
                <a:cs typeface="S-Core Dream 7 ExtraBold"/>
              </a:rPr>
              <a:t>설계도</a:t>
            </a:r>
            <a:endParaRPr lang="ko-KR" altLang="en-US" sz="12000" b="0" kern="0" spc="-200" dirty="0">
              <a:solidFill>
                <a:schemeClr val="bg1"/>
              </a:solidFill>
              <a:latin typeface="S-Core Dream 7 ExtraBold"/>
              <a:cs typeface="S-Core Dream 7 ExtraBold"/>
            </a:endParaRPr>
          </a:p>
          <a:p>
            <a:pPr algn="just">
              <a:defRPr lang="ko-KR" altLang="en-US"/>
            </a:pPr>
            <a:endParaRPr lang="ko-KR" altLang="en-US" sz="12000" b="0" kern="0" spc="-200" dirty="0">
              <a:solidFill>
                <a:schemeClr val="bg1"/>
              </a:solidFill>
              <a:latin typeface="S-Core Dream 7 ExtraBold"/>
              <a:cs typeface="S-Core Dream 7 ExtraBold"/>
            </a:endParaRPr>
          </a:p>
          <a:p>
            <a:pPr algn="just">
              <a:defRPr lang="ko-KR" altLang="en-US"/>
            </a:pPr>
            <a:r>
              <a:rPr lang="ko-KR" altLang="en-US" sz="12000" b="0" kern="0" spc="-200" dirty="0">
                <a:solidFill>
                  <a:schemeClr val="bg1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/>
              </a:rPr>
              <a:t>데이터 추출 · 분석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16200000">
            <a:off x="15153864" y="4162836"/>
            <a:ext cx="7118474" cy="8622602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lang="ko-KR" altLang="en-US"/>
            </a:pPr>
            <a:r>
              <a:rPr lang="en-US" sz="31600" b="0" kern="0" spc="-3700">
                <a:solidFill>
                  <a:srgbClr val="F8F7F2"/>
                </a:solidFill>
                <a:latin typeface="S-Core Dream 3 Light"/>
                <a:cs typeface="S-Core Dream 3 Light"/>
              </a:rPr>
              <a:t>03</a:t>
            </a:r>
            <a:endParaRPr 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3112606" y="689028"/>
            <a:ext cx="4535351" cy="903768"/>
            <a:chOff x="13112606" y="689028"/>
            <a:chExt cx="4535351" cy="903768"/>
          </a:xfrm>
        </p:grpSpPr>
        <p:sp>
          <p:nvSpPr>
            <p:cNvPr id="16" name="Object 6"/>
            <p:cNvSpPr txBox="1"/>
            <p:nvPr/>
          </p:nvSpPr>
          <p:spPr>
            <a:xfrm>
              <a:off x="13487636" y="1145654"/>
              <a:ext cx="3865276" cy="447142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자바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,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파이썬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기반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빅데이터분석</a:t>
              </a:r>
              <a:r>
                <a:rPr lang="en-US" sz="1500" b="0" kern="0" spc="-100" dirty="0">
                  <a:solidFill>
                    <a:srgbClr val="F8F7F2"/>
                  </a:solidFill>
                  <a:latin typeface="S-Core Dream 3 Light"/>
                  <a:cs typeface="S-Core Dream 3 Light"/>
                </a:rPr>
                <a:t> </a:t>
              </a:r>
              <a:r>
                <a:rPr lang="en-US" sz="1500" b="0" kern="0" spc="-100" dirty="0" err="1">
                  <a:solidFill>
                    <a:srgbClr val="F8F7F2"/>
                  </a:solidFill>
                  <a:latin typeface="S-Core Dream 3 Light"/>
                  <a:cs typeface="S-Core Dream 3 Light"/>
                </a:rPr>
                <a:t>머신러닝활용</a:t>
              </a:r>
              <a:endParaRPr lang="en-US" dirty="0"/>
            </a:p>
          </p:txBody>
        </p:sp>
        <p:grpSp>
          <p:nvGrpSpPr>
            <p:cNvPr id="17" name="그룹 1002"/>
            <p:cNvGrpSpPr/>
            <p:nvPr/>
          </p:nvGrpSpPr>
          <p:grpSpPr>
            <a:xfrm>
              <a:off x="13112606" y="1462765"/>
              <a:ext cx="4535351" cy="72938"/>
              <a:chOff x="13112607" y="1462765"/>
              <a:chExt cx="4535351" cy="72938"/>
            </a:xfrm>
          </p:grpSpPr>
          <p:pic>
            <p:nvPicPr>
              <p:cNvPr id="19" name="Object 7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3112607" y="1462765"/>
                <a:ext cx="4535351" cy="72938"/>
              </a:xfrm>
              <a:prstGeom prst="rect">
                <a:avLst/>
              </a:prstGeom>
            </p:spPr>
          </p:pic>
        </p:grpSp>
        <p:sp>
          <p:nvSpPr>
            <p:cNvPr id="18" name="Object 10"/>
            <p:cNvSpPr txBox="1"/>
            <p:nvPr/>
          </p:nvSpPr>
          <p:spPr>
            <a:xfrm>
              <a:off x="13578413" y="689028"/>
              <a:ext cx="2676126" cy="77547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 lang="ko-KR" altLang="en-US"/>
              </a:pPr>
              <a:r>
                <a:rPr lang="en-US" sz="2500" b="0" kern="0" spc="-100">
                  <a:solidFill>
                    <a:srgbClr val="F8F7F2"/>
                  </a:solidFill>
                  <a:latin typeface="S-Core Dream 7 ExtraBold"/>
                  <a:cs typeface="S-Core Dream 7 ExtraBold"/>
                </a:rPr>
                <a:t>[빅데이터 전문가]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571" y="0"/>
            <a:ext cx="3248957" cy="96917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 lang="ko-KR" altLang="en-US"/>
            </a:pPr>
            <a:r>
              <a:rPr lang="en-US" sz="3600" b="0" kern="0" spc="-100">
                <a:solidFill>
                  <a:srgbClr val="F8F7F2"/>
                </a:solidFill>
                <a:latin typeface="S-Core Dream 6 Bold"/>
                <a:cs typeface="S-Core Dream 6 Bold"/>
              </a:rPr>
              <a:t>ERD</a:t>
            </a: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5560" y="1484784"/>
            <a:ext cx="13825536" cy="7288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963</Words>
  <Application>Microsoft Office PowerPoint</Application>
  <PresentationFormat>사용자 지정</PresentationFormat>
  <Paragraphs>206</Paragraphs>
  <Slides>43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?? ??</vt:lpstr>
      <vt:lpstr>함초롬돋움</vt:lpstr>
      <vt:lpstr>S-Core Dream 7 ExtraBold</vt:lpstr>
      <vt:lpstr>Arial</vt:lpstr>
      <vt:lpstr>S-Core Dream 3 Light</vt:lpstr>
      <vt:lpstr>S-Core Dream 6 Bold</vt:lpstr>
      <vt:lpstr>Calibri</vt:lpstr>
      <vt:lpstr>Noto Sans CJK KR Regular</vt:lpstr>
      <vt:lpstr>S-Core Dream 9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716</cp:lastModifiedBy>
  <cp:revision>76</cp:revision>
  <dcterms:created xsi:type="dcterms:W3CDTF">2021-09-09T16:38:25Z</dcterms:created>
  <dcterms:modified xsi:type="dcterms:W3CDTF">2021-09-10T00:49:39Z</dcterms:modified>
  <cp:contentStatus>최종본</cp:contentStatus>
  <cp:version>0906.0100.01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